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autoCompressPictures="0">
  <p:sldMasterIdLst>
    <p:sldMasterId id="2147483659" r:id="rId1"/>
  </p:sldMasterIdLst>
  <p:notesMasterIdLst>
    <p:notesMasterId r:id="rId20"/>
  </p:notesMasterIdLst>
  <p:handoutMasterIdLst>
    <p:handoutMasterId r:id="rId21"/>
  </p:handoutMasterIdLst>
  <p:sldIdLst>
    <p:sldId id="256" r:id="rId2"/>
    <p:sldId id="277" r:id="rId3"/>
    <p:sldId id="328" r:id="rId4"/>
    <p:sldId id="497" r:id="rId5"/>
    <p:sldId id="498" r:id="rId6"/>
    <p:sldId id="499" r:id="rId7"/>
    <p:sldId id="500" r:id="rId8"/>
    <p:sldId id="510" r:id="rId9"/>
    <p:sldId id="501" r:id="rId10"/>
    <p:sldId id="502" r:id="rId11"/>
    <p:sldId id="503" r:id="rId12"/>
    <p:sldId id="504" r:id="rId13"/>
    <p:sldId id="505" r:id="rId14"/>
    <p:sldId id="506" r:id="rId15"/>
    <p:sldId id="507" r:id="rId16"/>
    <p:sldId id="508" r:id="rId17"/>
    <p:sldId id="509" r:id="rId18"/>
    <p:sldId id="511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F6FD"/>
    <a:srgbClr val="00ABEE"/>
    <a:srgbClr val="595959"/>
    <a:srgbClr val="02225E"/>
    <a:srgbClr val="4061A6"/>
    <a:srgbClr val="FFFFFF"/>
    <a:srgbClr val="1EB1ED"/>
    <a:srgbClr val="B1BEC1"/>
    <a:srgbClr val="F2F2F2"/>
    <a:srgbClr val="CA24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446934-B6B6-4CAB-A86B-3D24E9FF1681}" v="682" dt="2023-02-18T16:54:21.2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8" autoAdjust="0"/>
    <p:restoredTop sz="93946" autoAdjust="0"/>
  </p:normalViewPr>
  <p:slideViewPr>
    <p:cSldViewPr snapToGrid="0">
      <p:cViewPr varScale="1">
        <p:scale>
          <a:sx n="104" d="100"/>
          <a:sy n="104" d="100"/>
        </p:scale>
        <p:origin x="874" y="-21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202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AF7736-ECE0-46EB-8A7D-7A87CFF86A24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27ABAD8-78E1-44C1-A65B-5AA74B8B2FF0}">
      <dgm:prSet/>
      <dgm:spPr/>
      <dgm:t>
        <a:bodyPr/>
        <a:lstStyle/>
        <a:p>
          <a:r>
            <a:rPr lang="en-US"/>
            <a:t>Là mệnh đề điều kiện giống if else</a:t>
          </a:r>
        </a:p>
      </dgm:t>
    </dgm:pt>
    <dgm:pt modelId="{BBCC2B42-553B-4375-9958-1C19727B2F01}" type="parTrans" cxnId="{894624A3-39B2-4FFA-83F5-9C172E54AA7F}">
      <dgm:prSet/>
      <dgm:spPr/>
      <dgm:t>
        <a:bodyPr/>
        <a:lstStyle/>
        <a:p>
          <a:endParaRPr lang="en-US"/>
        </a:p>
      </dgm:t>
    </dgm:pt>
    <dgm:pt modelId="{B70FD99F-9B73-4357-82E1-CCA1BAA48DEE}" type="sibTrans" cxnId="{894624A3-39B2-4FFA-83F5-9C172E54AA7F}">
      <dgm:prSet/>
      <dgm:spPr/>
      <dgm:t>
        <a:bodyPr/>
        <a:lstStyle/>
        <a:p>
          <a:endParaRPr lang="en-US"/>
        </a:p>
      </dgm:t>
    </dgm:pt>
    <dgm:pt modelId="{AEB2236D-EB54-4EC3-BE3B-B558F7F3A19E}">
      <dgm:prSet/>
      <dgm:spPr/>
      <dgm:t>
        <a:bodyPr/>
        <a:lstStyle/>
        <a:p>
          <a:r>
            <a:rPr lang="en-US"/>
            <a:t>Switch sẽ kiểm trả điều kiện của biến truyền vào và so sánh vs từng case</a:t>
          </a:r>
        </a:p>
      </dgm:t>
    </dgm:pt>
    <dgm:pt modelId="{25691B3D-4D36-470C-8898-7743B449E69F}" type="parTrans" cxnId="{6C6A9CB4-A8B6-4645-8849-6FA7F278091D}">
      <dgm:prSet/>
      <dgm:spPr/>
      <dgm:t>
        <a:bodyPr/>
        <a:lstStyle/>
        <a:p>
          <a:endParaRPr lang="en-US"/>
        </a:p>
      </dgm:t>
    </dgm:pt>
    <dgm:pt modelId="{BE627F7F-2FB6-45CF-9E64-9335F1F42C44}" type="sibTrans" cxnId="{6C6A9CB4-A8B6-4645-8849-6FA7F278091D}">
      <dgm:prSet/>
      <dgm:spPr/>
      <dgm:t>
        <a:bodyPr/>
        <a:lstStyle/>
        <a:p>
          <a:endParaRPr lang="en-US"/>
        </a:p>
      </dgm:t>
    </dgm:pt>
    <dgm:pt modelId="{A6ADE763-3493-4D23-B179-1A743CE51A3B}">
      <dgm:prSet/>
      <dgm:spPr/>
      <dgm:t>
        <a:bodyPr/>
        <a:lstStyle/>
        <a:p>
          <a:r>
            <a:rPr lang="en-US"/>
            <a:t>Nếu tất cả các case đều không thỏa mãn -&gt; thực hiện câu lệnh trong default</a:t>
          </a:r>
        </a:p>
      </dgm:t>
    </dgm:pt>
    <dgm:pt modelId="{A8DFBFB3-8F07-4B23-A239-DFF6E138E5E6}" type="parTrans" cxnId="{BE40F0DB-5BAB-4308-805C-838210EC695F}">
      <dgm:prSet/>
      <dgm:spPr/>
      <dgm:t>
        <a:bodyPr/>
        <a:lstStyle/>
        <a:p>
          <a:endParaRPr lang="en-US"/>
        </a:p>
      </dgm:t>
    </dgm:pt>
    <dgm:pt modelId="{4A76259E-0FFF-499B-A756-FFAA3A9DFF67}" type="sibTrans" cxnId="{BE40F0DB-5BAB-4308-805C-838210EC695F}">
      <dgm:prSet/>
      <dgm:spPr/>
      <dgm:t>
        <a:bodyPr/>
        <a:lstStyle/>
        <a:p>
          <a:endParaRPr lang="en-US"/>
        </a:p>
      </dgm:t>
    </dgm:pt>
    <dgm:pt modelId="{95328F83-5EC1-402B-9645-BB9A69AD8C66}" type="pres">
      <dgm:prSet presAssocID="{45AF7736-ECE0-46EB-8A7D-7A87CFF86A24}" presName="linear" presStyleCnt="0">
        <dgm:presLayoutVars>
          <dgm:animLvl val="lvl"/>
          <dgm:resizeHandles val="exact"/>
        </dgm:presLayoutVars>
      </dgm:prSet>
      <dgm:spPr/>
    </dgm:pt>
    <dgm:pt modelId="{069C73E9-AD52-4A2F-8BD2-AB6702FD893D}" type="pres">
      <dgm:prSet presAssocID="{827ABAD8-78E1-44C1-A65B-5AA74B8B2FF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D55912B-C522-450A-A667-572EC431575E}" type="pres">
      <dgm:prSet presAssocID="{B70FD99F-9B73-4357-82E1-CCA1BAA48DEE}" presName="spacer" presStyleCnt="0"/>
      <dgm:spPr/>
    </dgm:pt>
    <dgm:pt modelId="{0ED8AD3E-2120-47DB-8463-1EE96CCB8B61}" type="pres">
      <dgm:prSet presAssocID="{AEB2236D-EB54-4EC3-BE3B-B558F7F3A19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85F0E0B-BB80-43F7-90D8-D8D61A37F792}" type="pres">
      <dgm:prSet presAssocID="{BE627F7F-2FB6-45CF-9E64-9335F1F42C44}" presName="spacer" presStyleCnt="0"/>
      <dgm:spPr/>
    </dgm:pt>
    <dgm:pt modelId="{CD8B3D86-51B1-4E6F-87C5-63894FDB5BB0}" type="pres">
      <dgm:prSet presAssocID="{A6ADE763-3493-4D23-B179-1A743CE51A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99D9610-FC56-47C7-8C77-2F81F5C00441}" type="presOf" srcId="{827ABAD8-78E1-44C1-A65B-5AA74B8B2FF0}" destId="{069C73E9-AD52-4A2F-8BD2-AB6702FD893D}" srcOrd="0" destOrd="0" presId="urn:microsoft.com/office/officeart/2005/8/layout/vList2"/>
    <dgm:cxn modelId="{9FE00D1A-7621-485E-9EB2-8D1C5D9BE8B8}" type="presOf" srcId="{A6ADE763-3493-4D23-B179-1A743CE51A3B}" destId="{CD8B3D86-51B1-4E6F-87C5-63894FDB5BB0}" srcOrd="0" destOrd="0" presId="urn:microsoft.com/office/officeart/2005/8/layout/vList2"/>
    <dgm:cxn modelId="{3971F58E-F65E-4C8C-878A-63ECFECE3961}" type="presOf" srcId="{AEB2236D-EB54-4EC3-BE3B-B558F7F3A19E}" destId="{0ED8AD3E-2120-47DB-8463-1EE96CCB8B61}" srcOrd="0" destOrd="0" presId="urn:microsoft.com/office/officeart/2005/8/layout/vList2"/>
    <dgm:cxn modelId="{894624A3-39B2-4FFA-83F5-9C172E54AA7F}" srcId="{45AF7736-ECE0-46EB-8A7D-7A87CFF86A24}" destId="{827ABAD8-78E1-44C1-A65B-5AA74B8B2FF0}" srcOrd="0" destOrd="0" parTransId="{BBCC2B42-553B-4375-9958-1C19727B2F01}" sibTransId="{B70FD99F-9B73-4357-82E1-CCA1BAA48DEE}"/>
    <dgm:cxn modelId="{6C6A9CB4-A8B6-4645-8849-6FA7F278091D}" srcId="{45AF7736-ECE0-46EB-8A7D-7A87CFF86A24}" destId="{AEB2236D-EB54-4EC3-BE3B-B558F7F3A19E}" srcOrd="1" destOrd="0" parTransId="{25691B3D-4D36-470C-8898-7743B449E69F}" sibTransId="{BE627F7F-2FB6-45CF-9E64-9335F1F42C44}"/>
    <dgm:cxn modelId="{D758A5C0-7C04-4518-B12B-20ABE18A51CD}" type="presOf" srcId="{45AF7736-ECE0-46EB-8A7D-7A87CFF86A24}" destId="{95328F83-5EC1-402B-9645-BB9A69AD8C66}" srcOrd="0" destOrd="0" presId="urn:microsoft.com/office/officeart/2005/8/layout/vList2"/>
    <dgm:cxn modelId="{BE40F0DB-5BAB-4308-805C-838210EC695F}" srcId="{45AF7736-ECE0-46EB-8A7D-7A87CFF86A24}" destId="{A6ADE763-3493-4D23-B179-1A743CE51A3B}" srcOrd="2" destOrd="0" parTransId="{A8DFBFB3-8F07-4B23-A239-DFF6E138E5E6}" sibTransId="{4A76259E-0FFF-499B-A756-FFAA3A9DFF67}"/>
    <dgm:cxn modelId="{189CCC7E-BAA6-422E-8D9C-472EA3D8A8E3}" type="presParOf" srcId="{95328F83-5EC1-402B-9645-BB9A69AD8C66}" destId="{069C73E9-AD52-4A2F-8BD2-AB6702FD893D}" srcOrd="0" destOrd="0" presId="urn:microsoft.com/office/officeart/2005/8/layout/vList2"/>
    <dgm:cxn modelId="{60CA9880-9FC0-4435-9126-D6111A90A29C}" type="presParOf" srcId="{95328F83-5EC1-402B-9645-BB9A69AD8C66}" destId="{7D55912B-C522-450A-A667-572EC431575E}" srcOrd="1" destOrd="0" presId="urn:microsoft.com/office/officeart/2005/8/layout/vList2"/>
    <dgm:cxn modelId="{B32D22B4-169A-4BF0-A69B-31CC14342F68}" type="presParOf" srcId="{95328F83-5EC1-402B-9645-BB9A69AD8C66}" destId="{0ED8AD3E-2120-47DB-8463-1EE96CCB8B61}" srcOrd="2" destOrd="0" presId="urn:microsoft.com/office/officeart/2005/8/layout/vList2"/>
    <dgm:cxn modelId="{AD9DC663-BFDD-431A-A3D6-7EF0DE56C8F2}" type="presParOf" srcId="{95328F83-5EC1-402B-9645-BB9A69AD8C66}" destId="{985F0E0B-BB80-43F7-90D8-D8D61A37F792}" srcOrd="3" destOrd="0" presId="urn:microsoft.com/office/officeart/2005/8/layout/vList2"/>
    <dgm:cxn modelId="{22ADA864-B7A2-4EE6-A04A-7AADCC96F4B3}" type="presParOf" srcId="{95328F83-5EC1-402B-9645-BB9A69AD8C66}" destId="{CD8B3D86-51B1-4E6F-87C5-63894FDB5BB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C73E9-AD52-4A2F-8BD2-AB6702FD893D}">
      <dsp:nvSpPr>
        <dsp:cNvPr id="0" name=""/>
        <dsp:cNvSpPr/>
      </dsp:nvSpPr>
      <dsp:spPr>
        <a:xfrm>
          <a:off x="0" y="30206"/>
          <a:ext cx="6806744" cy="8745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Là mệnh đề điều kiện giống if else</a:t>
          </a:r>
        </a:p>
      </dsp:txBody>
      <dsp:txXfrm>
        <a:off x="42693" y="72899"/>
        <a:ext cx="6721358" cy="789189"/>
      </dsp:txXfrm>
    </dsp:sp>
    <dsp:sp modelId="{0ED8AD3E-2120-47DB-8463-1EE96CCB8B61}">
      <dsp:nvSpPr>
        <dsp:cNvPr id="0" name=""/>
        <dsp:cNvSpPr/>
      </dsp:nvSpPr>
      <dsp:spPr>
        <a:xfrm>
          <a:off x="0" y="971021"/>
          <a:ext cx="6806744" cy="8745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Switch sẽ kiểm trả điều kiện của biến truyền vào và so sánh vs từng case</a:t>
          </a:r>
        </a:p>
      </dsp:txBody>
      <dsp:txXfrm>
        <a:off x="42693" y="1013714"/>
        <a:ext cx="6721358" cy="789189"/>
      </dsp:txXfrm>
    </dsp:sp>
    <dsp:sp modelId="{CD8B3D86-51B1-4E6F-87C5-63894FDB5BB0}">
      <dsp:nvSpPr>
        <dsp:cNvPr id="0" name=""/>
        <dsp:cNvSpPr/>
      </dsp:nvSpPr>
      <dsp:spPr>
        <a:xfrm>
          <a:off x="0" y="1911837"/>
          <a:ext cx="6806744" cy="8745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Nếu tất cả các case đều không thỏa mãn -&gt; thực hiện câu lệnh trong default</a:t>
          </a:r>
        </a:p>
      </dsp:txBody>
      <dsp:txXfrm>
        <a:off x="42693" y="1954530"/>
        <a:ext cx="6721358" cy="7891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C267051-FE9B-6B0B-FA06-04FB329C10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DDCD8F-764C-5D29-E0B8-7751480C16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AC92CD-19B9-442F-A99B-2351373D9528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8D35A3-5878-A2DD-1C33-0B466DC361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6F2AE2-0310-A918-E032-4F4803AF08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6700EB-30FD-49C0-8B8F-6E519932B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8007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5318748"/>
      </p:ext>
    </p:extLst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7102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341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191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110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Verdana"/>
              <a:buNone/>
              <a:defRPr sz="42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erdana"/>
              <a:buNone/>
              <a:defRPr sz="1600">
                <a:latin typeface="Verdana"/>
                <a:ea typeface="Verdana"/>
                <a:cs typeface="Verdana"/>
                <a:sym typeface="Verdan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9" name="Google Shape;88;p13">
            <a:extLst>
              <a:ext uri="{FF2B5EF4-FFF2-40B4-BE49-F238E27FC236}">
                <a16:creationId xmlns:a16="http://schemas.microsoft.com/office/drawing/2014/main" id="{3811FFA8-94A8-3545-8FA8-AEFC1DD0A6FA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87722" y="41560"/>
            <a:ext cx="1097280" cy="404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0BE2371-B43E-B949-A441-25404EB8CD5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961" y="145044"/>
            <a:ext cx="4962986" cy="4679204"/>
          </a:xfrm>
        </p:spPr>
        <p:txBody>
          <a:bodyPr/>
          <a:lstStyle>
            <a:lvl1pPr marL="14605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987891-ED52-B549-9825-24B03047D7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961" y="4824248"/>
            <a:ext cx="4962986" cy="258554"/>
          </a:xfrm>
        </p:spPr>
        <p:txBody>
          <a:bodyPr anchor="ctr"/>
          <a:lstStyle>
            <a:lvl1pPr marL="72000" indent="0">
              <a:lnSpc>
                <a:spcPct val="100000"/>
              </a:lnSpc>
              <a:buNone/>
              <a:defRPr sz="900" i="1"/>
            </a:lvl1pPr>
            <a:lvl2pPr marL="615950" indent="0">
              <a:buNone/>
              <a:defRPr/>
            </a:lvl2pPr>
            <a:lvl3pPr marL="1073150" indent="0">
              <a:buNone/>
              <a:defRPr/>
            </a:lvl3pPr>
            <a:lvl4pPr marL="1530350" indent="0">
              <a:buNone/>
              <a:defRPr/>
            </a:lvl4pPr>
            <a:lvl5pPr marL="1987550" indent="0">
              <a:buNone/>
              <a:defRPr/>
            </a:lvl5pPr>
          </a:lstStyle>
          <a:p>
            <a:pPr lvl="0"/>
            <a:r>
              <a:rPr lang="en-US"/>
              <a:t>Type image caption here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C9758D7-06EA-8548-B716-D16B13FB3C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41169" y="145043"/>
            <a:ext cx="3795625" cy="49377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1000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0BE2371-B43E-B949-A441-25404EB8CD5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67503" y="94594"/>
            <a:ext cx="4962986" cy="4679204"/>
          </a:xfrm>
        </p:spPr>
        <p:txBody>
          <a:bodyPr/>
          <a:lstStyle>
            <a:lvl1pPr marL="14605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987891-ED52-B549-9825-24B03047D7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67503" y="4799024"/>
            <a:ext cx="4962986" cy="258554"/>
          </a:xfrm>
        </p:spPr>
        <p:txBody>
          <a:bodyPr anchor="ctr"/>
          <a:lstStyle>
            <a:lvl1pPr marL="72000" indent="0">
              <a:lnSpc>
                <a:spcPct val="100000"/>
              </a:lnSpc>
              <a:buNone/>
              <a:defRPr sz="900" i="1"/>
            </a:lvl1pPr>
            <a:lvl2pPr marL="615950" indent="0">
              <a:buNone/>
              <a:defRPr/>
            </a:lvl2pPr>
            <a:lvl3pPr marL="1073150" indent="0">
              <a:buNone/>
              <a:defRPr/>
            </a:lvl3pPr>
            <a:lvl4pPr marL="1530350" indent="0">
              <a:buNone/>
              <a:defRPr/>
            </a:lvl4pPr>
            <a:lvl5pPr marL="1987550" indent="0">
              <a:buNone/>
              <a:defRPr/>
            </a:lvl5pPr>
          </a:lstStyle>
          <a:p>
            <a:pPr lvl="0"/>
            <a:r>
              <a:rPr lang="en-US"/>
              <a:t>Type image caption here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C9758D7-06EA-8548-B716-D16B13FB3C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1610" y="94594"/>
            <a:ext cx="3858687" cy="49629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94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Orange Section">
    <p:bg>
      <p:bgPr>
        <a:solidFill>
          <a:schemeClr val="accent3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Verdana"/>
              <a:buNone/>
              <a:defRPr sz="3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AFBC8E-7897-F947-8EC6-CE38216743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9164" y="4590918"/>
            <a:ext cx="515380" cy="50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67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1_Section header">
    <p:bg>
      <p:bgPr>
        <a:solidFill>
          <a:schemeClr val="bg2">
            <a:lumMod val="90000"/>
            <a:lumOff val="10000"/>
          </a:schemeClr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Verdana"/>
              <a:buNone/>
              <a:defRPr sz="3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D8FDD8-271D-3F4F-A6BA-7E299901C4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9164" y="4590918"/>
            <a:ext cx="515380" cy="50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16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71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235200" y="106650"/>
            <a:ext cx="87072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130629" y="667657"/>
            <a:ext cx="8824685" cy="42574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○"/>
              <a:defRPr sz="1400"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Font cân nhỏ hơn vài cỡ</a:t>
            </a:r>
          </a:p>
          <a:p>
            <a:pPr lvl="0"/>
            <a:r>
              <a:rPr lang="en-US"/>
              <a:t>Các đầu mục chính</a:t>
            </a:r>
          </a:p>
        </p:txBody>
      </p:sp>
    </p:spTree>
    <p:extLst>
      <p:ext uri="{BB962C8B-B14F-4D97-AF65-F5344CB8AC3E}">
        <p14:creationId xmlns:p14="http://schemas.microsoft.com/office/powerpoint/2010/main" val="2875975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Compar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133004" y="66502"/>
            <a:ext cx="4156364" cy="6465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-101600" y="627063"/>
            <a:ext cx="4390968" cy="43855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Google Shape;29;p4">
            <a:extLst>
              <a:ext uri="{FF2B5EF4-FFF2-40B4-BE49-F238E27FC236}">
                <a16:creationId xmlns:a16="http://schemas.microsoft.com/office/drawing/2014/main" id="{D34BD757-B64C-5341-9F8C-4C7B02691D88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4296229" y="627063"/>
            <a:ext cx="4689829" cy="43855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Google Shape;24;p4">
            <a:extLst>
              <a:ext uri="{FF2B5EF4-FFF2-40B4-BE49-F238E27FC236}">
                <a16:creationId xmlns:a16="http://schemas.microsoft.com/office/drawing/2014/main" id="{49AEFE09-D6C4-294D-92E1-61561C66FD7B}"/>
              </a:ext>
            </a:extLst>
          </p:cNvPr>
          <p:cNvSpPr/>
          <p:nvPr userDrawn="1"/>
        </p:nvSpPr>
        <p:spPr>
          <a:xfrm>
            <a:off x="4538749" y="66502"/>
            <a:ext cx="4447309" cy="64659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vi-VN" sz="3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81435D-00D5-2E46-A966-68424C76CC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0235" y="114030"/>
            <a:ext cx="3981439" cy="551538"/>
          </a:xfrm>
        </p:spPr>
        <p:txBody>
          <a:bodyPr vert="horz" anchor="ctr"/>
          <a:lstStyle>
            <a:lvl1pPr marL="72000" indent="0" algn="l">
              <a:lnSpc>
                <a:spcPct val="100000"/>
              </a:lnSpc>
              <a:buNone/>
              <a:defRPr sz="2600" b="1">
                <a:solidFill>
                  <a:schemeClr val="bg2"/>
                </a:solidFill>
              </a:defRPr>
            </a:lvl1pPr>
            <a:lvl2pPr marL="615950" indent="0">
              <a:buNone/>
              <a:defRPr/>
            </a:lvl2pPr>
          </a:lstStyle>
          <a:p>
            <a:pPr lvl="0"/>
            <a:r>
              <a:rPr lang="en-US"/>
              <a:t>Item A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C80F61F-A519-434C-87D7-9ED7C5A064B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51414" y="115327"/>
            <a:ext cx="4249825" cy="551538"/>
          </a:xfrm>
        </p:spPr>
        <p:txBody>
          <a:bodyPr vert="horz" anchor="ctr"/>
          <a:lstStyle>
            <a:lvl1pPr marL="72000" indent="0" algn="l">
              <a:lnSpc>
                <a:spcPct val="100000"/>
              </a:lnSpc>
              <a:buNone/>
              <a:defRPr sz="2600" b="1">
                <a:solidFill>
                  <a:schemeClr val="bg2"/>
                </a:solidFill>
              </a:defRPr>
            </a:lvl1pPr>
            <a:lvl2pPr marL="615950" indent="0">
              <a:buNone/>
              <a:defRPr/>
            </a:lvl2pPr>
          </a:lstStyle>
          <a:p>
            <a:pPr lvl="0"/>
            <a:r>
              <a:rPr lang="en-US"/>
              <a:t>Item B</a:t>
            </a:r>
          </a:p>
        </p:txBody>
      </p:sp>
    </p:spTree>
    <p:extLst>
      <p:ext uri="{BB962C8B-B14F-4D97-AF65-F5344CB8AC3E}">
        <p14:creationId xmlns:p14="http://schemas.microsoft.com/office/powerpoint/2010/main" val="16099612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770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A6B3A-911E-F24D-BB0D-EA968747D6D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9173" y="191530"/>
            <a:ext cx="8748584" cy="47758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2564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3079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192DB-C740-4947-A40F-B2CB5B7A4A4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2088" y="203200"/>
            <a:ext cx="8729662" cy="4826000"/>
          </a:xfr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 sz="2800"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9015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Verdana"/>
              <a:buNone/>
              <a:defRPr sz="2800" b="1"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Verdana"/>
              <a:buChar char="●"/>
              <a:defRPr sz="13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○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■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●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○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■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●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○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Verdana"/>
              <a:buChar char="■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81" r:id="rId2"/>
    <p:sldLayoutId id="2147483687" r:id="rId3"/>
    <p:sldLayoutId id="2147483663" r:id="rId4"/>
    <p:sldLayoutId id="2147483682" r:id="rId5"/>
    <p:sldLayoutId id="2147483683" r:id="rId6"/>
    <p:sldLayoutId id="2147483688" r:id="rId7"/>
    <p:sldLayoutId id="2147483684" r:id="rId8"/>
    <p:sldLayoutId id="2147483689" r:id="rId9"/>
    <p:sldLayoutId id="2147483652" r:id="rId10"/>
    <p:sldLayoutId id="2147483685" r:id="rId11"/>
    <p:sldLayoutId id="2147483686" r:id="rId12"/>
  </p:sldLayoutIdLst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7543" y="50801"/>
            <a:ext cx="1121908" cy="39188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87;p13">
            <a:extLst>
              <a:ext uri="{FF2B5EF4-FFF2-40B4-BE49-F238E27FC236}">
                <a16:creationId xmlns:a16="http://schemas.microsoft.com/office/drawing/2014/main" id="{EB044266-F79E-47E8-8604-DECF9DACBD07}"/>
              </a:ext>
            </a:extLst>
          </p:cNvPr>
          <p:cNvSpPr txBox="1">
            <a:spLocks/>
          </p:cNvSpPr>
          <p:nvPr/>
        </p:nvSpPr>
        <p:spPr>
          <a:xfrm>
            <a:off x="4572000" y="3173413"/>
            <a:ext cx="1896533" cy="54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  <a:defRPr sz="16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29845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  <a:defRPr sz="16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9845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  <a:defRPr sz="16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9845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  <a:defRPr sz="16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9845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  <a:defRPr sz="16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29845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  <a:defRPr sz="16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29845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  <a:defRPr sz="16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29845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  <a:defRPr sz="16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29845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  <a:defRPr sz="16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24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Condition</a:t>
            </a:r>
          </a:p>
        </p:txBody>
      </p:sp>
      <p:pic>
        <p:nvPicPr>
          <p:cNvPr id="1032" name="Picture 8" descr="61 Devops Engineer Illustrations - Free in SVG, PNG, EPS - IconScout">
            <a:extLst>
              <a:ext uri="{FF2B5EF4-FFF2-40B4-BE49-F238E27FC236}">
                <a16:creationId xmlns:a16="http://schemas.microsoft.com/office/drawing/2014/main" id="{A8622FF8-9051-237C-B4C1-FCEDDF3BE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237" y="3173413"/>
            <a:ext cx="3214688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3B5A32-6351-45BA-8A81-C4BBDC8F93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814" y="1192053"/>
            <a:ext cx="3782232" cy="23638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E3FCF1-EDA6-4D89-CF57-7BFA8A992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BC548-50DA-1A4C-B710-70A02FD0A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Case </a:t>
            </a:r>
            <a:endParaRPr lang="x-non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B3F659-A708-4597-B338-9D3CAEB79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892" y="988086"/>
            <a:ext cx="4750277" cy="400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01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BC548-50DA-1A4C-B710-70A02FD0A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- Switch Case </a:t>
            </a:r>
            <a:endParaRPr lang="x-none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F8C5313-6545-483E-AEA9-A09A28B15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493" y="1544213"/>
            <a:ext cx="7886026" cy="2772834"/>
          </a:xfrm>
        </p:spPr>
        <p:txBody>
          <a:bodyPr/>
          <a:lstStyle/>
          <a:p>
            <a:r>
              <a:rPr lang="vi-VN" sz="1600" dirty="0">
                <a:solidFill>
                  <a:srgbClr val="C00000"/>
                </a:solidFill>
              </a:rPr>
              <a:t>Viết một chương trình cho phép người dùng nhập số tiền và chọn loại tiền tệ (USD, EUR, VND). Sử dụng switch case để chuyển đổi số tiền sang </a:t>
            </a:r>
            <a:r>
              <a:rPr lang="en-US" sz="1600" dirty="0">
                <a:solidFill>
                  <a:srgbClr val="C00000"/>
                </a:solidFill>
              </a:rPr>
              <a:t>VND</a:t>
            </a:r>
            <a:r>
              <a:rPr lang="vi-VN" sz="1600" dirty="0">
                <a:solidFill>
                  <a:srgbClr val="C00000"/>
                </a:solidFill>
              </a:rPr>
              <a:t>.</a:t>
            </a:r>
            <a:endParaRPr lang="en-US" sz="1600" i="1" dirty="0">
              <a:solidFill>
                <a:srgbClr val="C00000"/>
              </a:solidFill>
            </a:endParaRPr>
          </a:p>
          <a:p>
            <a:r>
              <a:rPr lang="en-US" sz="1600" i="1" dirty="0">
                <a:solidFill>
                  <a:srgbClr val="C00000"/>
                </a:solidFill>
              </a:rPr>
              <a:t>Note: 1 USD = 24000VND, 1EUR = 28000VND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01227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BC548-50DA-1A4C-B710-70A02FD0A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endParaRPr lang="x-none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F8C5313-6545-483E-AEA9-A09A28B15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493" y="1544213"/>
            <a:ext cx="7886026" cy="2772834"/>
          </a:xfrm>
        </p:spPr>
        <p:txBody>
          <a:bodyPr/>
          <a:lstStyle/>
          <a:p>
            <a:r>
              <a:rPr lang="en-US" sz="1600" dirty="0" err="1"/>
              <a:t>Làm</a:t>
            </a:r>
            <a:r>
              <a:rPr lang="en-US" sz="1600" dirty="0"/>
              <a:t> demo </a:t>
            </a:r>
            <a:r>
              <a:rPr lang="en-US" sz="1600" dirty="0" err="1"/>
              <a:t>một</a:t>
            </a:r>
            <a:r>
              <a:rPr lang="en-US" sz="1600" dirty="0"/>
              <a:t> </a:t>
            </a:r>
            <a:r>
              <a:rPr lang="en-US" sz="1600" dirty="0" err="1"/>
              <a:t>chiếc</a:t>
            </a:r>
            <a:r>
              <a:rPr lang="en-US" sz="1600" dirty="0"/>
              <a:t> </a:t>
            </a:r>
            <a:r>
              <a:rPr lang="en-US" sz="1600" dirty="0" err="1"/>
              <a:t>máy</a:t>
            </a:r>
            <a:r>
              <a:rPr lang="en-US" sz="1600" dirty="0"/>
              <a:t> </a:t>
            </a:r>
            <a:r>
              <a:rPr lang="en-US" sz="1600" dirty="0" err="1"/>
              <a:t>tính</a:t>
            </a:r>
            <a:r>
              <a:rPr lang="en-US" sz="1600" dirty="0"/>
              <a:t> </a:t>
            </a:r>
            <a:r>
              <a:rPr lang="en-US" sz="1600" dirty="0" err="1"/>
              <a:t>bỏ</a:t>
            </a:r>
            <a:r>
              <a:rPr lang="en-US" sz="1600" dirty="0"/>
              <a:t> </a:t>
            </a:r>
            <a:r>
              <a:rPr lang="en-US" sz="1600" dirty="0" err="1"/>
              <a:t>túi</a:t>
            </a:r>
            <a:endParaRPr lang="en-US" sz="1600" dirty="0"/>
          </a:p>
          <a:p>
            <a:r>
              <a:rPr lang="en-US" sz="1600" dirty="0" err="1"/>
              <a:t>Người</a:t>
            </a:r>
            <a:r>
              <a:rPr lang="en-US" sz="1600" dirty="0"/>
              <a:t> </a:t>
            </a:r>
            <a:r>
              <a:rPr lang="en-US" sz="1600" dirty="0" err="1"/>
              <a:t>dùng</a:t>
            </a:r>
            <a:r>
              <a:rPr lang="en-US" sz="1600" dirty="0"/>
              <a:t> </a:t>
            </a:r>
            <a:r>
              <a:rPr lang="en-US" sz="1600" dirty="0" err="1"/>
              <a:t>sẽ</a:t>
            </a:r>
            <a:r>
              <a:rPr lang="en-US" sz="1600" dirty="0"/>
              <a:t> </a:t>
            </a:r>
            <a:r>
              <a:rPr lang="en-US" sz="1600" dirty="0" err="1"/>
              <a:t>nhập</a:t>
            </a:r>
            <a:r>
              <a:rPr lang="en-US" sz="1600" dirty="0"/>
              <a:t> </a:t>
            </a:r>
            <a:r>
              <a:rPr lang="en-US" sz="1600" dirty="0" err="1"/>
              <a:t>vào</a:t>
            </a:r>
            <a:r>
              <a:rPr lang="en-US" sz="1600" dirty="0"/>
              <a:t> 2 </a:t>
            </a:r>
            <a:r>
              <a:rPr lang="en-US" sz="1600" dirty="0" err="1"/>
              <a:t>số</a:t>
            </a:r>
            <a:r>
              <a:rPr lang="en-US" sz="1600" dirty="0"/>
              <a:t> a, b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phép</a:t>
            </a:r>
            <a:r>
              <a:rPr lang="en-US" sz="1600" dirty="0"/>
              <a:t> </a:t>
            </a:r>
            <a:r>
              <a:rPr lang="en-US" sz="1600" dirty="0" err="1"/>
              <a:t>toán</a:t>
            </a:r>
            <a:r>
              <a:rPr lang="en-US" sz="1600" dirty="0"/>
              <a:t> </a:t>
            </a:r>
            <a:r>
              <a:rPr lang="en-US" sz="1600" dirty="0" err="1"/>
              <a:t>họ</a:t>
            </a:r>
            <a:r>
              <a:rPr lang="en-US" sz="1600" dirty="0"/>
              <a:t> </a:t>
            </a:r>
            <a:r>
              <a:rPr lang="en-US" sz="1600" dirty="0" err="1"/>
              <a:t>muốn</a:t>
            </a:r>
            <a:r>
              <a:rPr lang="en-US" sz="1600" dirty="0"/>
              <a:t> </a:t>
            </a:r>
            <a:r>
              <a:rPr lang="en-US" sz="1600" dirty="0" err="1"/>
              <a:t>thực</a:t>
            </a:r>
            <a:r>
              <a:rPr lang="en-US" sz="1600" dirty="0"/>
              <a:t> </a:t>
            </a:r>
            <a:r>
              <a:rPr lang="en-US" sz="1600" dirty="0" err="1"/>
              <a:t>hiện</a:t>
            </a:r>
            <a:r>
              <a:rPr lang="en-US" sz="1600" dirty="0"/>
              <a:t> (+=x/%)</a:t>
            </a:r>
          </a:p>
          <a:p>
            <a:r>
              <a:rPr lang="en-US" sz="1600" dirty="0"/>
              <a:t>-&gt;  </a:t>
            </a:r>
            <a:r>
              <a:rPr lang="en-US" sz="1600" dirty="0" err="1"/>
              <a:t>Thực</a:t>
            </a:r>
            <a:r>
              <a:rPr lang="en-US" sz="1600" dirty="0"/>
              <a:t> </a:t>
            </a:r>
            <a:r>
              <a:rPr lang="en-US" sz="1600" dirty="0" err="1"/>
              <a:t>hiện</a:t>
            </a:r>
            <a:r>
              <a:rPr lang="en-US" sz="1600" dirty="0"/>
              <a:t> </a:t>
            </a:r>
            <a:r>
              <a:rPr lang="en-US" sz="1600" dirty="0" err="1"/>
              <a:t>tính</a:t>
            </a:r>
            <a:r>
              <a:rPr lang="en-US" sz="1600" dirty="0"/>
              <a:t> </a:t>
            </a:r>
            <a:r>
              <a:rPr lang="en-US" sz="1600" dirty="0" err="1"/>
              <a:t>phép</a:t>
            </a:r>
            <a:r>
              <a:rPr lang="en-US" sz="1600" dirty="0"/>
              <a:t> </a:t>
            </a:r>
            <a:r>
              <a:rPr lang="en-US" sz="1600" dirty="0" err="1"/>
              <a:t>tính</a:t>
            </a:r>
            <a:r>
              <a:rPr lang="en-US" sz="1600" dirty="0"/>
              <a:t> </a:t>
            </a:r>
            <a:r>
              <a:rPr lang="en-US" sz="1600" dirty="0" err="1"/>
              <a:t>trên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951350-BFC0-551D-E00B-BF2093B93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40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BC548-50DA-1A4C-B710-70A02FD0A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lặp</a:t>
            </a:r>
            <a:endParaRPr lang="x-none" dirty="0"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2F6D98F7-51CD-40C6-A184-0A7222A178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9564273"/>
              </p:ext>
            </p:extLst>
          </p:nvPr>
        </p:nvGraphicFramePr>
        <p:xfrm>
          <a:off x="907026" y="1900512"/>
          <a:ext cx="7793624" cy="21542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2845">
                  <a:extLst>
                    <a:ext uri="{9D8B030D-6E8A-4147-A177-3AD203B41FA5}">
                      <a16:colId xmlns:a16="http://schemas.microsoft.com/office/drawing/2014/main" val="172321295"/>
                    </a:ext>
                  </a:extLst>
                </a:gridCol>
                <a:gridCol w="2573053">
                  <a:extLst>
                    <a:ext uri="{9D8B030D-6E8A-4147-A177-3AD203B41FA5}">
                      <a16:colId xmlns:a16="http://schemas.microsoft.com/office/drawing/2014/main" val="2828825800"/>
                    </a:ext>
                  </a:extLst>
                </a:gridCol>
                <a:gridCol w="2597726">
                  <a:extLst>
                    <a:ext uri="{9D8B030D-6E8A-4147-A177-3AD203B41FA5}">
                      <a16:colId xmlns:a16="http://schemas.microsoft.com/office/drawing/2014/main" val="2290108184"/>
                    </a:ext>
                  </a:extLst>
                </a:gridCol>
              </a:tblGrid>
              <a:tr h="417353">
                <a:tc>
                  <a:txBody>
                    <a:bodyPr/>
                    <a:lstStyle/>
                    <a:p>
                      <a:r>
                        <a:rPr lang="en-US" sz="1000" dirty="0"/>
                        <a:t>For</a:t>
                      </a:r>
                    </a:p>
                  </a:txBody>
                  <a:tcPr marL="67767" marR="67767" marT="33883" marB="33883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While</a:t>
                      </a:r>
                    </a:p>
                  </a:txBody>
                  <a:tcPr marL="67767" marR="67767" marT="33883" marB="33883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 do - while</a:t>
                      </a:r>
                    </a:p>
                  </a:txBody>
                  <a:tcPr marL="67767" marR="67767" marT="33883" marB="33883"/>
                </a:tc>
                <a:extLst>
                  <a:ext uri="{0D108BD9-81ED-4DB2-BD59-A6C34878D82A}">
                    <a16:rowId xmlns:a16="http://schemas.microsoft.com/office/drawing/2014/main" val="1843265943"/>
                  </a:ext>
                </a:extLst>
              </a:tr>
              <a:tr h="720362">
                <a:tc>
                  <a:txBody>
                    <a:bodyPr/>
                    <a:lstStyle/>
                    <a:p>
                      <a:r>
                        <a:rPr lang="en-US" sz="1000" dirty="0"/>
                        <a:t>for(&lt;</a:t>
                      </a:r>
                      <a:r>
                        <a:rPr lang="en-US" sz="1000" dirty="0" err="1"/>
                        <a:t>Khởi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tạo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biến</a:t>
                      </a:r>
                      <a:r>
                        <a:rPr lang="en-US" sz="1000" dirty="0"/>
                        <a:t>&gt;; &lt;</a:t>
                      </a:r>
                      <a:r>
                        <a:rPr lang="en-US" sz="1000" dirty="0" err="1"/>
                        <a:t>Điều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kiện</a:t>
                      </a:r>
                      <a:r>
                        <a:rPr lang="en-US" sz="1000" dirty="0"/>
                        <a:t>&gt;; &lt;</a:t>
                      </a:r>
                      <a:r>
                        <a:rPr lang="en-US" sz="1000" dirty="0" err="1"/>
                        <a:t>Tăng</a:t>
                      </a:r>
                      <a:r>
                        <a:rPr lang="en-US" sz="1000" dirty="0"/>
                        <a:t>/</a:t>
                      </a:r>
                      <a:r>
                        <a:rPr lang="en-US" sz="1000" dirty="0" err="1"/>
                        <a:t>giảm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biến</a:t>
                      </a:r>
                      <a:r>
                        <a:rPr lang="en-US" sz="1000" dirty="0"/>
                        <a:t>&gt;){…}</a:t>
                      </a:r>
                    </a:p>
                  </a:txBody>
                  <a:tcPr marL="67767" marR="67767" marT="33883" marB="33883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while(condition){…}</a:t>
                      </a:r>
                    </a:p>
                  </a:txBody>
                  <a:tcPr marL="67767" marR="67767" marT="33883" marB="33883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do{…} while(condition)</a:t>
                      </a:r>
                    </a:p>
                  </a:txBody>
                  <a:tcPr marL="67767" marR="67767" marT="33883" marB="33883"/>
                </a:tc>
                <a:extLst>
                  <a:ext uri="{0D108BD9-81ED-4DB2-BD59-A6C34878D82A}">
                    <a16:rowId xmlns:a16="http://schemas.microsoft.com/office/drawing/2014/main" val="2483144884"/>
                  </a:ext>
                </a:extLst>
              </a:tr>
              <a:tr h="1016502">
                <a:tc>
                  <a:txBody>
                    <a:bodyPr/>
                    <a:lstStyle/>
                    <a:p>
                      <a:r>
                        <a:rPr lang="en-US" sz="1000" dirty="0"/>
                        <a:t>for(int 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=0; 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 =&lt;10; 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++){</a:t>
                      </a:r>
                    </a:p>
                    <a:p>
                      <a:r>
                        <a:rPr lang="en-US" sz="1000" dirty="0"/>
                        <a:t>    </a:t>
                      </a:r>
                      <a:r>
                        <a:rPr lang="en-US" sz="1000" dirty="0" err="1"/>
                        <a:t>System.out.println</a:t>
                      </a:r>
                      <a:r>
                        <a:rPr lang="en-US" sz="1000" dirty="0"/>
                        <a:t>(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);</a:t>
                      </a:r>
                    </a:p>
                    <a:p>
                      <a:r>
                        <a:rPr lang="en-US" sz="1000" dirty="0"/>
                        <a:t>}</a:t>
                      </a:r>
                    </a:p>
                  </a:txBody>
                  <a:tcPr marL="67767" marR="67767" marT="33883" marB="33883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int a=4;</a:t>
                      </a:r>
                    </a:p>
                    <a:p>
                      <a:r>
                        <a:rPr lang="en-US" sz="1000" dirty="0"/>
                        <a:t>while(a&gt;1){</a:t>
                      </a:r>
                    </a:p>
                    <a:p>
                      <a:r>
                        <a:rPr lang="en-US" sz="1000" dirty="0"/>
                        <a:t>    </a:t>
                      </a:r>
                      <a:r>
                        <a:rPr lang="en-US" sz="1000" dirty="0" err="1"/>
                        <a:t>System.out.println</a:t>
                      </a:r>
                      <a:r>
                        <a:rPr lang="en-US" sz="1000" dirty="0"/>
                        <a:t>(a);</a:t>
                      </a:r>
                    </a:p>
                    <a:p>
                      <a:r>
                        <a:rPr lang="en-US" sz="1000" dirty="0"/>
                        <a:t>    a--;</a:t>
                      </a:r>
                    </a:p>
                    <a:p>
                      <a:r>
                        <a:rPr lang="en-US" sz="1000" dirty="0"/>
                        <a:t>}</a:t>
                      </a:r>
                    </a:p>
                  </a:txBody>
                  <a:tcPr marL="67767" marR="67767" marT="33883" marB="33883"/>
                </a:tc>
                <a:tc>
                  <a:txBody>
                    <a:bodyPr/>
                    <a:lstStyle/>
                    <a:p>
                      <a:r>
                        <a:rPr lang="nn-NO" sz="1000" dirty="0"/>
                        <a:t>int i = 1;</a:t>
                      </a:r>
                    </a:p>
                    <a:p>
                      <a:r>
                        <a:rPr lang="nn-NO" sz="1000" dirty="0"/>
                        <a:t>do{     </a:t>
                      </a:r>
                    </a:p>
                    <a:p>
                      <a:r>
                        <a:rPr lang="nn-NO" sz="1000" dirty="0"/>
                        <a:t>   System.out.print(i + "\t");     </a:t>
                      </a:r>
                    </a:p>
                    <a:p>
                      <a:r>
                        <a:rPr lang="nn-NO" sz="1000" dirty="0"/>
                        <a:t>   i++;</a:t>
                      </a:r>
                    </a:p>
                    <a:p>
                      <a:r>
                        <a:rPr lang="nn-NO" sz="1000" dirty="0"/>
                        <a:t>}</a:t>
                      </a:r>
                    </a:p>
                    <a:p>
                      <a:r>
                        <a:rPr lang="nn-NO" sz="1000" dirty="0"/>
                        <a:t>while(i &lt;= 5);</a:t>
                      </a:r>
                      <a:endParaRPr lang="en-US" sz="1000" dirty="0"/>
                    </a:p>
                  </a:txBody>
                  <a:tcPr marL="67767" marR="67767" marT="33883" marB="33883"/>
                </a:tc>
                <a:extLst>
                  <a:ext uri="{0D108BD9-81ED-4DB2-BD59-A6C34878D82A}">
                    <a16:rowId xmlns:a16="http://schemas.microsoft.com/office/drawing/2014/main" val="75324990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4D2B660-DD47-A28F-DCD0-62DF5A673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380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BC548-50DA-1A4C-B710-70A02FD0A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endParaRPr lang="x-none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F8C5313-6545-483E-AEA9-A09A28B15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493" y="1544213"/>
            <a:ext cx="7886026" cy="2772834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Dùng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for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tính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tổng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tất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cả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các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số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nguyên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từ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phần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tử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thứ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0 -&gt; 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333333"/>
                </a:solidFill>
                <a:latin typeface="Roboto" panose="02000000000000000000" pitchFamily="2" charset="0"/>
              </a:rPr>
              <a:t>Tính</a:t>
            </a:r>
            <a:r>
              <a:rPr lang="en-US" sz="1600" dirty="0">
                <a:solidFill>
                  <a:srgbClr val="333333"/>
                </a:solidFill>
                <a:latin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Roboto" panose="02000000000000000000" pitchFamily="2" charset="0"/>
              </a:rPr>
              <a:t>tích</a:t>
            </a:r>
            <a:r>
              <a:rPr lang="en-US" sz="1600" dirty="0">
                <a:solidFill>
                  <a:srgbClr val="333333"/>
                </a:solidFill>
                <a:latin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Roboto" panose="02000000000000000000" pitchFamily="2" charset="0"/>
              </a:rPr>
              <a:t>từ</a:t>
            </a:r>
            <a:r>
              <a:rPr lang="en-US" sz="1600" dirty="0">
                <a:solidFill>
                  <a:srgbClr val="333333"/>
                </a:solidFill>
                <a:latin typeface="Roboto" panose="02000000000000000000" pitchFamily="2" charset="0"/>
              </a:rPr>
              <a:t>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phần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tử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thứ</a:t>
            </a:r>
            <a:r>
              <a:rPr lang="en-US" sz="1600" dirty="0">
                <a:solidFill>
                  <a:srgbClr val="333333"/>
                </a:solidFill>
                <a:latin typeface="Roboto" panose="02000000000000000000" pitchFamily="2" charset="0"/>
              </a:rPr>
              <a:t> 0 -&gt; 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 sz="16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Viết chương trình cho phép nhập vào một số nguyên dương n, tính tổng tất cả số chẵn trong khoảng từ 0 - n.</a:t>
            </a:r>
            <a:endParaRPr lang="en-US" sz="1600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333333"/>
                </a:solidFill>
                <a:latin typeface="Roboto" panose="02000000000000000000" pitchFamily="2" charset="0"/>
              </a:rPr>
              <a:t>Sử</a:t>
            </a:r>
            <a:r>
              <a:rPr lang="en-US" sz="1600" dirty="0">
                <a:solidFill>
                  <a:srgbClr val="333333"/>
                </a:solidFill>
                <a:latin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Roboto" panose="02000000000000000000" pitchFamily="2" charset="0"/>
              </a:rPr>
              <a:t>dụng</a:t>
            </a:r>
            <a:r>
              <a:rPr lang="en-US" sz="1600" dirty="0">
                <a:solidFill>
                  <a:srgbClr val="333333"/>
                </a:solidFill>
                <a:latin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Roboto" panose="02000000000000000000" pitchFamily="2" charset="0"/>
              </a:rPr>
              <a:t>cả</a:t>
            </a:r>
            <a:r>
              <a:rPr lang="en-US" sz="1600" dirty="0">
                <a:solidFill>
                  <a:srgbClr val="333333"/>
                </a:solidFill>
                <a:latin typeface="Roboto" panose="02000000000000000000" pitchFamily="2" charset="0"/>
              </a:rPr>
              <a:t> 3 </a:t>
            </a:r>
            <a:r>
              <a:rPr lang="en-US" sz="1600" dirty="0" err="1">
                <a:solidFill>
                  <a:srgbClr val="333333"/>
                </a:solidFill>
                <a:latin typeface="Roboto" panose="02000000000000000000" pitchFamily="2" charset="0"/>
              </a:rPr>
              <a:t>cách</a:t>
            </a:r>
            <a:endParaRPr lang="en-US" sz="1600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vi-VN" sz="1600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730183-D528-40D4-81FF-4BA076DA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6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8348CD48-526C-4C25-996D-3221810DF713}"/>
              </a:ext>
            </a:extLst>
          </p:cNvPr>
          <p:cNvSpPr/>
          <p:nvPr/>
        </p:nvSpPr>
        <p:spPr>
          <a:xfrm>
            <a:off x="4815841" y="1261002"/>
            <a:ext cx="3569547" cy="3562773"/>
          </a:xfrm>
          <a:prstGeom prst="foldedCorner">
            <a:avLst/>
          </a:prstGeom>
          <a:solidFill>
            <a:srgbClr val="E4F6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Folded Corner 2">
            <a:extLst>
              <a:ext uri="{FF2B5EF4-FFF2-40B4-BE49-F238E27FC236}">
                <a16:creationId xmlns:a16="http://schemas.microsoft.com/office/drawing/2014/main" id="{3D21D5B5-AFE9-4E8F-A85B-607A47939A1C}"/>
              </a:ext>
            </a:extLst>
          </p:cNvPr>
          <p:cNvSpPr/>
          <p:nvPr/>
        </p:nvSpPr>
        <p:spPr>
          <a:xfrm>
            <a:off x="758614" y="656303"/>
            <a:ext cx="3569547" cy="4167473"/>
          </a:xfrm>
          <a:prstGeom prst="foldedCorner">
            <a:avLst/>
          </a:prstGeom>
          <a:solidFill>
            <a:srgbClr val="E4F6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F8C5313-6545-483E-AEA9-A09A28B15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6399" y="1862560"/>
            <a:ext cx="3059227" cy="2772834"/>
          </a:xfrm>
        </p:spPr>
        <p:txBody>
          <a:bodyPr/>
          <a:lstStyle/>
          <a:p>
            <a:r>
              <a:rPr lang="en-US" sz="1200" dirty="0" err="1"/>
              <a:t>Thường</a:t>
            </a:r>
            <a:r>
              <a:rPr lang="en-US" sz="1200" dirty="0"/>
              <a:t> </a:t>
            </a:r>
            <a:r>
              <a:rPr lang="en-US" sz="1200" dirty="0" err="1"/>
              <a:t>được</a:t>
            </a:r>
            <a:r>
              <a:rPr lang="en-US" sz="1200" dirty="0"/>
              <a:t> </a:t>
            </a:r>
            <a:r>
              <a:rPr lang="en-US" sz="1200" dirty="0" err="1"/>
              <a:t>dùng</a:t>
            </a:r>
            <a:r>
              <a:rPr lang="en-US" sz="1200" dirty="0"/>
              <a:t> </a:t>
            </a:r>
            <a:r>
              <a:rPr lang="en-US" sz="1200" dirty="0" err="1"/>
              <a:t>trong</a:t>
            </a:r>
            <a:r>
              <a:rPr lang="en-US" sz="1200" dirty="0"/>
              <a:t> </a:t>
            </a:r>
            <a:r>
              <a:rPr lang="en-US" sz="1200" dirty="0" err="1"/>
              <a:t>các</a:t>
            </a:r>
            <a:r>
              <a:rPr lang="en-US" sz="1200" dirty="0"/>
              <a:t> </a:t>
            </a:r>
            <a:r>
              <a:rPr lang="en-US" sz="1200" dirty="0" err="1"/>
              <a:t>mệnh</a:t>
            </a:r>
            <a:r>
              <a:rPr lang="en-US" sz="1200" dirty="0"/>
              <a:t> </a:t>
            </a:r>
            <a:r>
              <a:rPr lang="en-US" sz="1200" dirty="0" err="1"/>
              <a:t>đề</a:t>
            </a:r>
            <a:r>
              <a:rPr lang="en-US" sz="1200" dirty="0"/>
              <a:t> </a:t>
            </a:r>
            <a:r>
              <a:rPr lang="en-US" sz="1200" dirty="0" err="1"/>
              <a:t>điều</a:t>
            </a:r>
            <a:r>
              <a:rPr lang="en-US" sz="1200" dirty="0"/>
              <a:t> </a:t>
            </a:r>
            <a:r>
              <a:rPr lang="en-US" sz="1200" dirty="0" err="1"/>
              <a:t>kiện</a:t>
            </a:r>
            <a:r>
              <a:rPr lang="en-US" sz="1200" dirty="0"/>
              <a:t> </a:t>
            </a:r>
            <a:r>
              <a:rPr lang="en-US" sz="1200" dirty="0" err="1"/>
              <a:t>và</a:t>
            </a:r>
            <a:r>
              <a:rPr lang="en-US" sz="1200" dirty="0"/>
              <a:t> </a:t>
            </a:r>
            <a:r>
              <a:rPr lang="en-US" sz="1200" dirty="0" err="1"/>
              <a:t>để</a:t>
            </a:r>
            <a:r>
              <a:rPr lang="en-US" sz="1200" dirty="0"/>
              <a:t> </a:t>
            </a:r>
            <a:r>
              <a:rPr lang="en-US" sz="1200" dirty="0" err="1"/>
              <a:t>dừng</a:t>
            </a:r>
            <a:r>
              <a:rPr lang="en-US" sz="1200" dirty="0"/>
              <a:t> </a:t>
            </a:r>
            <a:r>
              <a:rPr lang="en-US" sz="1200" dirty="0" err="1"/>
              <a:t>vòng</a:t>
            </a:r>
            <a:r>
              <a:rPr lang="en-US" sz="1200" dirty="0"/>
              <a:t> </a:t>
            </a:r>
            <a:r>
              <a:rPr lang="en-US" sz="1200" dirty="0" err="1"/>
              <a:t>lặp</a:t>
            </a:r>
            <a:r>
              <a:rPr lang="en-US" sz="1200" dirty="0"/>
              <a:t> hay </a:t>
            </a:r>
            <a:r>
              <a:rPr lang="en-US" sz="1200" dirty="0" err="1"/>
              <a:t>mệnh</a:t>
            </a:r>
            <a:r>
              <a:rPr lang="en-US" sz="1200" dirty="0"/>
              <a:t> </a:t>
            </a:r>
            <a:r>
              <a:rPr lang="en-US" sz="1200" dirty="0" err="1"/>
              <a:t>đề</a:t>
            </a:r>
            <a:r>
              <a:rPr lang="en-US" sz="1200" dirty="0"/>
              <a:t> switch</a:t>
            </a:r>
          </a:p>
          <a:p>
            <a:r>
              <a:rPr lang="nn-NO" sz="1200" dirty="0"/>
              <a:t>for(int i = 0; i &lt; 10; i++){</a:t>
            </a:r>
          </a:p>
          <a:p>
            <a:pPr marL="0" indent="0">
              <a:buNone/>
            </a:pPr>
            <a:r>
              <a:rPr lang="nn-NO" sz="1200" dirty="0"/>
              <a:t>    if(i == 5)        </a:t>
            </a:r>
          </a:p>
          <a:p>
            <a:pPr marL="0" indent="0">
              <a:buNone/>
            </a:pPr>
            <a:r>
              <a:rPr lang="nn-NO" sz="1200" dirty="0"/>
              <a:t>        break;    System.out.print(i+"\t");</a:t>
            </a:r>
          </a:p>
          <a:p>
            <a:pPr marL="0" indent="0">
              <a:buNone/>
            </a:pPr>
            <a:r>
              <a:rPr lang="nn-NO" sz="1200" dirty="0"/>
              <a:t>}</a:t>
            </a:r>
            <a:r>
              <a:rPr lang="en-US" sz="1200" dirty="0"/>
              <a:t> </a:t>
            </a:r>
          </a:p>
          <a:p>
            <a:pPr marL="0" indent="0">
              <a:buNone/>
            </a:pPr>
            <a:r>
              <a:rPr lang="en-US" sz="1200" dirty="0"/>
              <a:t>-&gt; 0  1  2  3  4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0525B4E-02AC-4FDF-9814-5C6AA477CCC6}"/>
              </a:ext>
            </a:extLst>
          </p:cNvPr>
          <p:cNvSpPr txBox="1">
            <a:spLocks/>
          </p:cNvSpPr>
          <p:nvPr/>
        </p:nvSpPr>
        <p:spPr>
          <a:xfrm>
            <a:off x="4882506" y="2027903"/>
            <a:ext cx="3059227" cy="2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4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r>
              <a:rPr lang="en-US" sz="1100" dirty="0" err="1"/>
              <a:t>Dùng</a:t>
            </a:r>
            <a:r>
              <a:rPr lang="en-US" sz="1100" dirty="0"/>
              <a:t> </a:t>
            </a:r>
            <a:r>
              <a:rPr lang="en-US" sz="1100" dirty="0" err="1"/>
              <a:t>để</a:t>
            </a:r>
            <a:r>
              <a:rPr lang="en-US" sz="1100" dirty="0"/>
              <a:t> </a:t>
            </a:r>
            <a:r>
              <a:rPr lang="en-US" sz="1100" dirty="0" err="1"/>
              <a:t>tiếp</a:t>
            </a:r>
            <a:r>
              <a:rPr lang="en-US" sz="1100" dirty="0"/>
              <a:t> </a:t>
            </a:r>
            <a:r>
              <a:rPr lang="en-US" sz="1100" dirty="0" err="1"/>
              <a:t>tục</a:t>
            </a:r>
            <a:r>
              <a:rPr lang="en-US" sz="1100" dirty="0"/>
              <a:t> </a:t>
            </a:r>
            <a:r>
              <a:rPr lang="en-US" sz="1100" dirty="0" err="1"/>
              <a:t>vòng</a:t>
            </a:r>
            <a:r>
              <a:rPr lang="en-US" sz="1100" dirty="0"/>
              <a:t> </a:t>
            </a:r>
            <a:r>
              <a:rPr lang="en-US" sz="1100" dirty="0" err="1"/>
              <a:t>lặp</a:t>
            </a:r>
            <a:r>
              <a:rPr lang="en-US" sz="1100" dirty="0"/>
              <a:t>, </a:t>
            </a:r>
            <a:r>
              <a:rPr lang="en-US" sz="1100" dirty="0" err="1"/>
              <a:t>các</a:t>
            </a:r>
            <a:r>
              <a:rPr lang="en-US" sz="1100" dirty="0"/>
              <a:t> </a:t>
            </a:r>
            <a:r>
              <a:rPr lang="en-US" sz="1100" dirty="0" err="1"/>
              <a:t>lệnh</a:t>
            </a:r>
            <a:r>
              <a:rPr lang="en-US" sz="1100" dirty="0"/>
              <a:t> </a:t>
            </a:r>
            <a:r>
              <a:rPr lang="en-US" sz="1100" dirty="0" err="1"/>
              <a:t>đằng</a:t>
            </a:r>
            <a:r>
              <a:rPr lang="en-US" sz="1100" dirty="0"/>
              <a:t> </a:t>
            </a:r>
            <a:r>
              <a:rPr lang="en-US" sz="1100" dirty="0" err="1"/>
              <a:t>sau</a:t>
            </a:r>
            <a:r>
              <a:rPr lang="en-US" sz="1100" dirty="0"/>
              <a:t> continue </a:t>
            </a:r>
            <a:r>
              <a:rPr lang="en-US" sz="1100" dirty="0" err="1"/>
              <a:t>sẽ</a:t>
            </a:r>
            <a:r>
              <a:rPr lang="en-US" sz="1100" dirty="0"/>
              <a:t> </a:t>
            </a:r>
            <a:r>
              <a:rPr lang="en-US" sz="1100" dirty="0" err="1"/>
              <a:t>bị</a:t>
            </a:r>
            <a:r>
              <a:rPr lang="en-US" sz="1100" dirty="0"/>
              <a:t> </a:t>
            </a:r>
            <a:r>
              <a:rPr lang="en-US" sz="1100" dirty="0" err="1"/>
              <a:t>bỏ</a:t>
            </a:r>
            <a:r>
              <a:rPr lang="en-US" sz="1100" dirty="0"/>
              <a:t> qua </a:t>
            </a:r>
          </a:p>
          <a:p>
            <a:r>
              <a:rPr lang="nn-NO" sz="1100" dirty="0"/>
              <a:t>for (int  i = 0; i &lt; 10; i++){</a:t>
            </a:r>
          </a:p>
          <a:p>
            <a:pPr marL="0" indent="0">
              <a:buNone/>
            </a:pPr>
            <a:r>
              <a:rPr lang="nn-NO" sz="1100" dirty="0"/>
              <a:t>     if(i%2 == 0){          </a:t>
            </a:r>
          </a:p>
          <a:p>
            <a:pPr marL="457200" lvl="1" indent="0">
              <a:buNone/>
            </a:pPr>
            <a:r>
              <a:rPr lang="nn-NO" sz="1100" dirty="0"/>
              <a:t>	continue;     </a:t>
            </a:r>
          </a:p>
          <a:p>
            <a:pPr marL="457200" lvl="1" indent="0">
              <a:buNone/>
            </a:pPr>
            <a:r>
              <a:rPr lang="nn-NO" sz="1100" dirty="0"/>
              <a:t>}     </a:t>
            </a:r>
          </a:p>
          <a:p>
            <a:pPr marL="457200" lvl="1" indent="0">
              <a:buNone/>
            </a:pPr>
            <a:r>
              <a:rPr lang="nn-NO" sz="1100" dirty="0"/>
              <a:t>System.out.println(i+"\t");</a:t>
            </a:r>
          </a:p>
          <a:p>
            <a:pPr marL="457200" lvl="1" indent="0">
              <a:buNone/>
            </a:pPr>
            <a:r>
              <a:rPr lang="nn-NO" sz="1100" dirty="0"/>
              <a:t>} </a:t>
            </a:r>
          </a:p>
          <a:p>
            <a:pPr marL="457200" lvl="1" indent="0">
              <a:buNone/>
            </a:pPr>
            <a:r>
              <a:rPr lang="nn-NO" sz="1100" dirty="0"/>
              <a:t>-&gt; 1 3 5 7 9</a:t>
            </a:r>
            <a:endParaRPr lang="en-US" sz="110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C92289D-BE1D-4F6C-A8B9-2E76ED3946EB}"/>
              </a:ext>
            </a:extLst>
          </p:cNvPr>
          <p:cNvSpPr txBox="1">
            <a:spLocks/>
          </p:cNvSpPr>
          <p:nvPr/>
        </p:nvSpPr>
        <p:spPr>
          <a:xfrm>
            <a:off x="1880762" y="1150825"/>
            <a:ext cx="970811" cy="637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4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114300" indent="0">
              <a:buNone/>
            </a:pPr>
            <a:r>
              <a:rPr lang="en-US" sz="1600" b="1" dirty="0">
                <a:solidFill>
                  <a:srgbClr val="C00000"/>
                </a:solidFill>
              </a:rPr>
              <a:t>Break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99A418C-02FC-42A5-875B-AFE1938BA960}"/>
              </a:ext>
            </a:extLst>
          </p:cNvPr>
          <p:cNvSpPr txBox="1">
            <a:spLocks/>
          </p:cNvSpPr>
          <p:nvPr/>
        </p:nvSpPr>
        <p:spPr>
          <a:xfrm>
            <a:off x="5902960" y="1204263"/>
            <a:ext cx="1360278" cy="637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4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114300" indent="0">
              <a:buNone/>
            </a:pPr>
            <a:r>
              <a:rPr lang="en-US" sz="1600" b="1" dirty="0">
                <a:solidFill>
                  <a:srgbClr val="C00000"/>
                </a:solidFill>
              </a:rPr>
              <a:t>Continue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406796-3C18-020C-EDA2-7A69DFEB3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21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BC548-50DA-1A4C-B710-70A02FD0A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endParaRPr lang="x-none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F8C5313-6545-483E-AEA9-A09A28B15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493" y="1544213"/>
            <a:ext cx="7886026" cy="2772834"/>
          </a:xfrm>
        </p:spPr>
        <p:txBody>
          <a:bodyPr/>
          <a:lstStyle/>
          <a:p>
            <a:r>
              <a:rPr lang="en-US" sz="1600" dirty="0"/>
              <a:t>Cho </a:t>
            </a:r>
            <a:r>
              <a:rPr lang="en-US" sz="1600" dirty="0" err="1"/>
              <a:t>người</a:t>
            </a:r>
            <a:r>
              <a:rPr lang="en-US" sz="1600" dirty="0"/>
              <a:t> </a:t>
            </a:r>
            <a:r>
              <a:rPr lang="en-US" sz="1600" dirty="0" err="1"/>
              <a:t>dùng</a:t>
            </a:r>
            <a:r>
              <a:rPr lang="en-US" sz="1600" dirty="0"/>
              <a:t> </a:t>
            </a:r>
            <a:r>
              <a:rPr lang="en-US" sz="1600" dirty="0" err="1"/>
              <a:t>nhập</a:t>
            </a:r>
            <a:r>
              <a:rPr lang="en-US" sz="1600" dirty="0"/>
              <a:t> </a:t>
            </a:r>
            <a:r>
              <a:rPr lang="en-US" sz="1600" dirty="0" err="1"/>
              <a:t>vào</a:t>
            </a:r>
            <a:r>
              <a:rPr lang="en-US" sz="1600" dirty="0"/>
              <a:t> </a:t>
            </a:r>
            <a:r>
              <a:rPr lang="en-US" sz="1600" dirty="0" err="1"/>
              <a:t>một</a:t>
            </a:r>
            <a:r>
              <a:rPr lang="en-US" sz="1600" dirty="0"/>
              <a:t> </a:t>
            </a:r>
            <a:r>
              <a:rPr lang="en-US" sz="1600" dirty="0" err="1"/>
              <a:t>số</a:t>
            </a:r>
            <a:r>
              <a:rPr lang="en-US" sz="1600" dirty="0"/>
              <a:t> </a:t>
            </a:r>
            <a:r>
              <a:rPr lang="en-US" sz="1600" dirty="0" err="1"/>
              <a:t>nguyên</a:t>
            </a:r>
            <a:endParaRPr lang="en-US" sz="1600" dirty="0"/>
          </a:p>
          <a:p>
            <a:r>
              <a:rPr lang="en-US" sz="1600" dirty="0" err="1"/>
              <a:t>Mỗi</a:t>
            </a:r>
            <a:r>
              <a:rPr lang="en-US" sz="1600" dirty="0"/>
              <a:t> </a:t>
            </a:r>
            <a:r>
              <a:rPr lang="en-US" sz="1600" dirty="0" err="1"/>
              <a:t>khi</a:t>
            </a:r>
            <a:r>
              <a:rPr lang="en-US" sz="1600" dirty="0"/>
              <a:t> </a:t>
            </a:r>
            <a:r>
              <a:rPr lang="en-US" sz="1600" dirty="0" err="1"/>
              <a:t>người</a:t>
            </a:r>
            <a:r>
              <a:rPr lang="en-US" sz="1600" dirty="0"/>
              <a:t> </a:t>
            </a:r>
            <a:r>
              <a:rPr lang="en-US" sz="1600" dirty="0" err="1"/>
              <a:t>dùng</a:t>
            </a:r>
            <a:r>
              <a:rPr lang="en-US" sz="1600" dirty="0"/>
              <a:t> </a:t>
            </a:r>
            <a:r>
              <a:rPr lang="en-US" sz="1600" dirty="0" err="1"/>
              <a:t>nhập</a:t>
            </a:r>
            <a:r>
              <a:rPr lang="en-US" sz="1600" dirty="0"/>
              <a:t> </a:t>
            </a:r>
            <a:r>
              <a:rPr lang="en-US" sz="1600" dirty="0" err="1"/>
              <a:t>xong</a:t>
            </a:r>
            <a:r>
              <a:rPr lang="en-US" sz="1600" dirty="0"/>
              <a:t>, </a:t>
            </a:r>
            <a:r>
              <a:rPr lang="en-US" sz="1600" dirty="0" err="1"/>
              <a:t>hỏi</a:t>
            </a:r>
            <a:r>
              <a:rPr lang="en-US" sz="1600" dirty="0"/>
              <a:t> </a:t>
            </a:r>
            <a:r>
              <a:rPr lang="en-US" sz="1600" dirty="0" err="1"/>
              <a:t>người</a:t>
            </a:r>
            <a:r>
              <a:rPr lang="en-US" sz="1600" dirty="0"/>
              <a:t> </a:t>
            </a:r>
            <a:r>
              <a:rPr lang="en-US" sz="1600" dirty="0" err="1"/>
              <a:t>dùng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muốn</a:t>
            </a:r>
            <a:r>
              <a:rPr lang="en-US" sz="1600" dirty="0"/>
              <a:t> </a:t>
            </a:r>
            <a:r>
              <a:rPr lang="en-US" sz="1600" dirty="0" err="1"/>
              <a:t>tiếp</a:t>
            </a:r>
            <a:r>
              <a:rPr lang="en-US" sz="1600" dirty="0"/>
              <a:t> </a:t>
            </a:r>
            <a:r>
              <a:rPr lang="en-US" sz="1600" dirty="0" err="1"/>
              <a:t>tục</a:t>
            </a:r>
            <a:r>
              <a:rPr lang="en-US" sz="1600" dirty="0"/>
              <a:t> </a:t>
            </a:r>
            <a:r>
              <a:rPr lang="en-US" sz="1600" dirty="0" err="1"/>
              <a:t>nhập</a:t>
            </a:r>
            <a:r>
              <a:rPr lang="en-US" sz="1600" dirty="0"/>
              <a:t> hay k (</a:t>
            </a:r>
            <a:r>
              <a:rPr lang="en-US" sz="1600" dirty="0">
                <a:solidFill>
                  <a:schemeClr val="accent2"/>
                </a:solidFill>
              </a:rPr>
              <a:t>Do you want to continue? (Y/N) </a:t>
            </a:r>
            <a:r>
              <a:rPr lang="en-US" sz="1600" dirty="0"/>
              <a:t>)</a:t>
            </a:r>
          </a:p>
          <a:p>
            <a:pPr marL="114300" indent="0">
              <a:buNone/>
            </a:pPr>
            <a:r>
              <a:rPr lang="en-US" sz="1600" dirty="0"/>
              <a:t> 	</a:t>
            </a:r>
            <a:r>
              <a:rPr lang="en-US" sz="1600" dirty="0" err="1"/>
              <a:t>Nếu</a:t>
            </a:r>
            <a:r>
              <a:rPr lang="en-US" sz="1600" dirty="0"/>
              <a:t> </a:t>
            </a:r>
            <a:r>
              <a:rPr lang="en-US" sz="1600" dirty="0" err="1"/>
              <a:t>người</a:t>
            </a:r>
            <a:r>
              <a:rPr lang="en-US" sz="1600" dirty="0"/>
              <a:t> </a:t>
            </a:r>
            <a:r>
              <a:rPr lang="en-US" sz="1600" dirty="0" err="1"/>
              <a:t>dùng</a:t>
            </a:r>
            <a:r>
              <a:rPr lang="en-US" sz="1600" dirty="0"/>
              <a:t> </a:t>
            </a:r>
            <a:r>
              <a:rPr lang="en-US" sz="1600" dirty="0" err="1"/>
              <a:t>chọn</a:t>
            </a:r>
            <a:r>
              <a:rPr lang="en-US" sz="1600" dirty="0"/>
              <a:t> Y </a:t>
            </a:r>
            <a:r>
              <a:rPr lang="en-US" sz="1600" dirty="0">
                <a:solidFill>
                  <a:srgbClr val="C00000"/>
                </a:solidFill>
              </a:rPr>
              <a:t>-&gt;</a:t>
            </a:r>
            <a:r>
              <a:rPr lang="en-US" sz="1600" dirty="0"/>
              <a:t> </a:t>
            </a:r>
            <a:r>
              <a:rPr lang="en-US" sz="1600" dirty="0" err="1"/>
              <a:t>tiếp</a:t>
            </a:r>
            <a:r>
              <a:rPr lang="en-US" sz="1600" dirty="0"/>
              <a:t> </a:t>
            </a:r>
            <a:r>
              <a:rPr lang="en-US" sz="1600" dirty="0" err="1"/>
              <a:t>tục</a:t>
            </a:r>
            <a:r>
              <a:rPr lang="en-US" sz="1600" dirty="0"/>
              <a:t> </a:t>
            </a:r>
            <a:r>
              <a:rPr lang="en-US" sz="1600" dirty="0" err="1"/>
              <a:t>cho</a:t>
            </a:r>
            <a:r>
              <a:rPr lang="en-US" sz="1600" dirty="0"/>
              <a:t> </a:t>
            </a:r>
            <a:r>
              <a:rPr lang="en-US" sz="1600" dirty="0" err="1"/>
              <a:t>nhập</a:t>
            </a:r>
            <a:endParaRPr lang="en-US" sz="1600" dirty="0"/>
          </a:p>
          <a:p>
            <a:pPr marL="114300" indent="0">
              <a:buNone/>
            </a:pPr>
            <a:r>
              <a:rPr lang="en-US" sz="1600" dirty="0"/>
              <a:t>	</a:t>
            </a:r>
            <a:r>
              <a:rPr lang="en-US" sz="1600" dirty="0" err="1"/>
              <a:t>Nếu</a:t>
            </a:r>
            <a:r>
              <a:rPr lang="en-US" sz="1600" dirty="0"/>
              <a:t> k </a:t>
            </a:r>
            <a:r>
              <a:rPr lang="en-US" sz="1600" dirty="0" err="1"/>
              <a:t>thì</a:t>
            </a:r>
            <a:r>
              <a:rPr lang="en-US" sz="1600" dirty="0"/>
              <a:t> in ra </a:t>
            </a:r>
            <a:r>
              <a:rPr lang="en-US" sz="1600" dirty="0" err="1"/>
              <a:t>tổng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số</a:t>
            </a:r>
            <a:r>
              <a:rPr lang="en-US" sz="1600" dirty="0"/>
              <a:t> </a:t>
            </a:r>
            <a:r>
              <a:rPr lang="en-US" sz="1600" dirty="0" err="1"/>
              <a:t>người</a:t>
            </a:r>
            <a:r>
              <a:rPr lang="en-US" sz="1600" dirty="0"/>
              <a:t> dung </a:t>
            </a:r>
            <a:r>
              <a:rPr lang="en-US" sz="1600" dirty="0" err="1"/>
              <a:t>vừa</a:t>
            </a:r>
            <a:r>
              <a:rPr lang="en-US" sz="1600" dirty="0"/>
              <a:t> </a:t>
            </a:r>
            <a:r>
              <a:rPr lang="en-US" sz="1600" dirty="0" err="1"/>
              <a:t>nhập</a:t>
            </a:r>
            <a:r>
              <a:rPr lang="en-US" sz="1600" dirty="0"/>
              <a:t> </a:t>
            </a:r>
            <a:r>
              <a:rPr lang="en-US" sz="1600" dirty="0" err="1"/>
              <a:t>vào</a:t>
            </a:r>
            <a:endParaRPr lang="en-US" sz="1600" dirty="0"/>
          </a:p>
        </p:txBody>
      </p:sp>
      <p:sp>
        <p:nvSpPr>
          <p:cNvPr id="5" name="Google Shape;1422;p44">
            <a:extLst>
              <a:ext uri="{FF2B5EF4-FFF2-40B4-BE49-F238E27FC236}">
                <a16:creationId xmlns:a16="http://schemas.microsoft.com/office/drawing/2014/main" id="{73D442D5-EFE4-4325-A938-3C5AC23437D0}"/>
              </a:ext>
            </a:extLst>
          </p:cNvPr>
          <p:cNvSpPr/>
          <p:nvPr/>
        </p:nvSpPr>
        <p:spPr>
          <a:xfrm>
            <a:off x="1182604" y="2845435"/>
            <a:ext cx="168017" cy="170389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00AB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422;p44">
            <a:extLst>
              <a:ext uri="{FF2B5EF4-FFF2-40B4-BE49-F238E27FC236}">
                <a16:creationId xmlns:a16="http://schemas.microsoft.com/office/drawing/2014/main" id="{73D442D5-EFE4-4325-A938-3C5AC23437D0}"/>
              </a:ext>
            </a:extLst>
          </p:cNvPr>
          <p:cNvSpPr/>
          <p:nvPr/>
        </p:nvSpPr>
        <p:spPr>
          <a:xfrm>
            <a:off x="1182604" y="3336609"/>
            <a:ext cx="168017" cy="170389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00AB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8FC327-5C08-9C72-6072-015C3CDFB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94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BC548-50DA-1A4C-B710-70A02FD0A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endParaRPr lang="x-none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F8C5313-6545-483E-AEA9-A09A28B15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266" y="1449386"/>
            <a:ext cx="7886026" cy="2772834"/>
          </a:xfrm>
        </p:spPr>
        <p:txBody>
          <a:bodyPr/>
          <a:lstStyle/>
          <a:p>
            <a:r>
              <a:rPr lang="en-US" sz="1600" dirty="0"/>
              <a:t>Please input information of a student: name (String), address(String), age (int)</a:t>
            </a:r>
          </a:p>
          <a:p>
            <a:r>
              <a:rPr lang="en-US" sz="1600" dirty="0"/>
              <a:t>Display information of the student</a:t>
            </a:r>
          </a:p>
          <a:p>
            <a:r>
              <a:rPr lang="en-US" sz="1600" dirty="0"/>
              <a:t>Display </a:t>
            </a:r>
            <a:r>
              <a:rPr lang="en-US" sz="1600" dirty="0">
                <a:solidFill>
                  <a:schemeClr val="accent2"/>
                </a:solidFill>
              </a:rPr>
              <a:t>“Do you want to continues?(Y/N)”</a:t>
            </a:r>
          </a:p>
          <a:p>
            <a:pPr marL="114300" indent="0">
              <a:buNone/>
            </a:pPr>
            <a:r>
              <a:rPr lang="en-US" sz="1600" dirty="0"/>
              <a:t>	 If “y” -&gt; continue to input again</a:t>
            </a:r>
          </a:p>
          <a:p>
            <a:pPr marL="114300" indent="0">
              <a:buNone/>
            </a:pPr>
            <a:r>
              <a:rPr lang="en-US" sz="1600" dirty="0"/>
              <a:t>	 If ‘n” -&gt; stop the program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C00000"/>
                </a:solidFill>
              </a:rPr>
              <a:t>Guide</a:t>
            </a:r>
            <a:r>
              <a:rPr lang="en-US" sz="1600" dirty="0"/>
              <a:t>: use do while condition</a:t>
            </a:r>
          </a:p>
        </p:txBody>
      </p:sp>
      <p:sp>
        <p:nvSpPr>
          <p:cNvPr id="5" name="Google Shape;1422;p44">
            <a:extLst>
              <a:ext uri="{FF2B5EF4-FFF2-40B4-BE49-F238E27FC236}">
                <a16:creationId xmlns:a16="http://schemas.microsoft.com/office/drawing/2014/main" id="{73D442D5-EFE4-4325-A938-3C5AC23437D0}"/>
              </a:ext>
            </a:extLst>
          </p:cNvPr>
          <p:cNvSpPr/>
          <p:nvPr/>
        </p:nvSpPr>
        <p:spPr>
          <a:xfrm>
            <a:off x="1243565" y="3245169"/>
            <a:ext cx="168017" cy="170389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00AB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422;p44">
            <a:extLst>
              <a:ext uri="{FF2B5EF4-FFF2-40B4-BE49-F238E27FC236}">
                <a16:creationId xmlns:a16="http://schemas.microsoft.com/office/drawing/2014/main" id="{73D442D5-EFE4-4325-A938-3C5AC23437D0}"/>
              </a:ext>
            </a:extLst>
          </p:cNvPr>
          <p:cNvSpPr/>
          <p:nvPr/>
        </p:nvSpPr>
        <p:spPr>
          <a:xfrm>
            <a:off x="1240177" y="3733694"/>
            <a:ext cx="168017" cy="170389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00AB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4CBA8A-2F52-61D0-1AE9-7AE04467A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69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F0B54-71DE-4C68-7BCB-987D4429A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BTVN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826066-B811-AC01-B044-EB02221E76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Tạo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class Account: username, password, balance</a:t>
            </a:r>
          </a:p>
          <a:p>
            <a:pPr marL="114300" indent="0">
              <a:buNone/>
            </a:pP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Khởi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tạo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1 account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với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username :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techmaster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, password: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hoclacoviec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, balance: 1000000</a:t>
            </a:r>
          </a:p>
          <a:p>
            <a:pPr marL="114300" indent="0"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Khi start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chương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trình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hiển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thị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yêu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cầu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người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dùng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login (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nhập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username, password)</a:t>
            </a:r>
          </a:p>
          <a:p>
            <a:pPr marL="114300" indent="0"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Nếu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login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thất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bại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-&gt; Thông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báo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lỗi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-&gt;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Hỏi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người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dung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có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muốn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thử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lại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không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?</a:t>
            </a:r>
          </a:p>
          <a:p>
            <a:pPr marL="114300" indent="0"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Nếu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login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thành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công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-&gt;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Hiển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thị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menu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cho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người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dung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lựa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chọn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các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tính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năng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sau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1.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Xem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thông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tin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tài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khoản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(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hiển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thị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username, password, balance)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2.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Rút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tiền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(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cho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người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dùng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nhập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vào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số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tiền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muốn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rút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sau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đó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in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ra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biên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lai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”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Bạn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đã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rút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…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vnđ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vào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lúc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…”)</a:t>
            </a:r>
          </a:p>
          <a:p>
            <a:pPr marL="114300" indent="0">
              <a:buNone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Mỗi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khi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người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dùng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thực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hiện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xong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1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chức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năng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sẽ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hiển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thị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câu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thông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báo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“Do you want to continue? (Y/N)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+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Nếu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người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dùng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chọn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“Y” -&gt;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Hiển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thị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lại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danh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sách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tính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năng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cho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người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dùng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chọn</a:t>
            </a: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+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Nếu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chọn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“N” -&gt;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Thoát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chương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trình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(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System.exit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() 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Note: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Thực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hiện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code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tách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hàm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không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được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viết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hết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vào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main()</a:t>
            </a:r>
          </a:p>
          <a:p>
            <a:pPr marL="114300" indent="0">
              <a:buNone/>
            </a:pP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  <a:p>
            <a:pPr marL="114300" indent="0">
              <a:buNone/>
            </a:pP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593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7543" y="50801"/>
            <a:ext cx="1121908" cy="391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CED7DB-E821-4B62-9EA2-03E0887A3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960" y="738652"/>
            <a:ext cx="7171478" cy="425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26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BC548-50DA-1A4C-B710-70A02FD0A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– Else Statement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41B33-A6C1-4D4C-9934-4685F28E1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5200" y="1087937"/>
            <a:ext cx="8707200" cy="3888828"/>
          </a:xfrm>
        </p:spPr>
        <p:txBody>
          <a:bodyPr/>
          <a:lstStyle/>
          <a:p>
            <a:r>
              <a:rPr lang="en-US" sz="1600" dirty="0" err="1">
                <a:solidFill>
                  <a:srgbClr val="FF0000"/>
                </a:solidFill>
              </a:rPr>
              <a:t>Kn</a:t>
            </a:r>
            <a:r>
              <a:rPr lang="en-US" sz="1600" dirty="0"/>
              <a:t>: </a:t>
            </a:r>
            <a:r>
              <a:rPr lang="en-US" sz="1600" dirty="0" err="1"/>
              <a:t>là</a:t>
            </a:r>
            <a:r>
              <a:rPr lang="en-US" sz="1600" dirty="0"/>
              <a:t> </a:t>
            </a:r>
            <a:r>
              <a:rPr lang="en-US" sz="1600" dirty="0" err="1"/>
              <a:t>câu</a:t>
            </a:r>
            <a:r>
              <a:rPr lang="en-US" sz="1600" dirty="0"/>
              <a:t> </a:t>
            </a:r>
            <a:r>
              <a:rPr lang="en-US" sz="1600" dirty="0" err="1"/>
              <a:t>lệnh</a:t>
            </a:r>
            <a:r>
              <a:rPr lang="en-US" sz="1600" dirty="0"/>
              <a:t>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kiểm</a:t>
            </a:r>
            <a:r>
              <a:rPr lang="en-US" sz="1600" dirty="0"/>
              <a:t> </a:t>
            </a:r>
            <a:r>
              <a:rPr lang="en-US" sz="1600" dirty="0" err="1"/>
              <a:t>tra</a:t>
            </a:r>
            <a:r>
              <a:rPr lang="en-US" sz="1600" dirty="0"/>
              <a:t> </a:t>
            </a:r>
            <a:r>
              <a:rPr lang="en-US" sz="1600" dirty="0" err="1"/>
              <a:t>điều</a:t>
            </a:r>
            <a:r>
              <a:rPr lang="en-US" sz="1600" dirty="0"/>
              <a:t> </a:t>
            </a:r>
            <a:r>
              <a:rPr lang="en-US" sz="1600" dirty="0" err="1"/>
              <a:t>kiện</a:t>
            </a:r>
            <a:r>
              <a:rPr lang="en-US" sz="1600" dirty="0"/>
              <a:t>,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mỗi</a:t>
            </a:r>
            <a:r>
              <a:rPr lang="en-US" sz="1600" dirty="0"/>
              <a:t> </a:t>
            </a:r>
            <a:r>
              <a:rPr lang="en-US" sz="1600" dirty="0" err="1"/>
              <a:t>điều</a:t>
            </a:r>
            <a:r>
              <a:rPr lang="en-US" sz="1600" dirty="0"/>
              <a:t> </a:t>
            </a:r>
            <a:r>
              <a:rPr lang="en-US" sz="1600" dirty="0" err="1"/>
              <a:t>kiện</a:t>
            </a:r>
            <a:r>
              <a:rPr lang="en-US" sz="1600" dirty="0"/>
              <a:t> </a:t>
            </a:r>
            <a:r>
              <a:rPr lang="en-US" sz="1600" dirty="0" err="1"/>
              <a:t>sẽ</a:t>
            </a:r>
            <a:r>
              <a:rPr lang="en-US" sz="1600" dirty="0"/>
              <a:t> </a:t>
            </a:r>
            <a:r>
              <a:rPr lang="en-US" sz="1600" dirty="0" err="1"/>
              <a:t>thực</a:t>
            </a:r>
            <a:r>
              <a:rPr lang="en-US" sz="1600" dirty="0"/>
              <a:t> </a:t>
            </a:r>
            <a:r>
              <a:rPr lang="en-US" sz="1600" dirty="0" err="1"/>
              <a:t>hiện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lệnh</a:t>
            </a:r>
            <a:r>
              <a:rPr lang="en-US" sz="1600" dirty="0"/>
              <a:t> </a:t>
            </a:r>
            <a:r>
              <a:rPr lang="en-US" sz="1600" dirty="0" err="1"/>
              <a:t>tương</a:t>
            </a:r>
            <a:r>
              <a:rPr lang="en-US" sz="1600" dirty="0"/>
              <a:t> </a:t>
            </a:r>
            <a:r>
              <a:rPr lang="en-US" sz="1600" dirty="0" err="1"/>
              <a:t>ứng</a:t>
            </a:r>
            <a:endParaRPr lang="en-US" sz="1600" dirty="0"/>
          </a:p>
          <a:p>
            <a:r>
              <a:rPr lang="en-US" sz="1600" dirty="0" err="1">
                <a:solidFill>
                  <a:srgbClr val="FF0000"/>
                </a:solidFill>
              </a:rPr>
              <a:t>Cú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pháp</a:t>
            </a:r>
            <a:r>
              <a:rPr lang="en-US" sz="1600" dirty="0"/>
              <a:t>: 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If</a:t>
            </a:r>
            <a:r>
              <a:rPr lang="en-US" sz="1600" dirty="0"/>
              <a:t>(condition){</a:t>
            </a:r>
          </a:p>
          <a:p>
            <a:pPr marL="0" indent="0">
              <a:buNone/>
            </a:pPr>
            <a:r>
              <a:rPr lang="en-US" sz="1600" dirty="0"/>
              <a:t>	…</a:t>
            </a:r>
          </a:p>
          <a:p>
            <a:pPr marL="0" indent="0">
              <a:buNone/>
            </a:pPr>
            <a:r>
              <a:rPr lang="en-US" sz="1600" dirty="0"/>
              <a:t>	} 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else if(</a:t>
            </a:r>
            <a:r>
              <a:rPr lang="en-US" sz="1600" dirty="0"/>
              <a:t>condition){</a:t>
            </a:r>
          </a:p>
          <a:p>
            <a:pPr marL="0" indent="0">
              <a:buNone/>
            </a:pPr>
            <a:r>
              <a:rPr lang="en-US" sz="1600" dirty="0"/>
              <a:t>		…</a:t>
            </a:r>
          </a:p>
          <a:p>
            <a:pPr marL="0" indent="0">
              <a:buNone/>
            </a:pPr>
            <a:r>
              <a:rPr lang="en-US" sz="1600" dirty="0"/>
              <a:t>	} 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else</a:t>
            </a:r>
            <a:r>
              <a:rPr lang="en-US" sz="1600" dirty="0"/>
              <a:t> {…}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B2901E-2138-4BFD-7928-1A4A5066E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48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BC548-50DA-1A4C-B710-70A02FD0A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– Else Statement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41B33-A6C1-4D4C-9934-4685F28E1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2560" y="1067617"/>
            <a:ext cx="7886026" cy="3888828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 err="1">
                <a:solidFill>
                  <a:srgbClr val="C00000"/>
                </a:solidFill>
              </a:rPr>
              <a:t>Vd</a:t>
            </a:r>
            <a:r>
              <a:rPr lang="en-US" sz="1600" dirty="0"/>
              <a:t>: </a:t>
            </a:r>
          </a:p>
          <a:p>
            <a:pPr marL="0" indent="0">
              <a:buNone/>
            </a:pPr>
            <a:r>
              <a:rPr lang="en-US" sz="1600" dirty="0"/>
              <a:t>Double score = 9.5;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If</a:t>
            </a:r>
            <a:r>
              <a:rPr lang="en-US" sz="1600" dirty="0"/>
              <a:t>(score&gt;=8){</a:t>
            </a:r>
          </a:p>
          <a:p>
            <a:pPr marL="457200" lvl="1" indent="0">
              <a:buNone/>
            </a:pPr>
            <a:r>
              <a:rPr lang="en-US" sz="1600" dirty="0"/>
              <a:t>	</a:t>
            </a:r>
            <a:r>
              <a:rPr lang="en-US" sz="1600" dirty="0" err="1"/>
              <a:t>System.out.println</a:t>
            </a:r>
            <a:r>
              <a:rPr lang="en-US" sz="1600" dirty="0"/>
              <a:t>(“</a:t>
            </a:r>
            <a:r>
              <a:rPr lang="en-US" sz="1600" dirty="0" err="1"/>
              <a:t>Học</a:t>
            </a:r>
            <a:r>
              <a:rPr lang="en-US" sz="1600" dirty="0"/>
              <a:t> </a:t>
            </a:r>
            <a:r>
              <a:rPr lang="en-US" sz="1600" dirty="0" err="1"/>
              <a:t>sinh</a:t>
            </a:r>
            <a:r>
              <a:rPr lang="en-US" sz="1600" dirty="0"/>
              <a:t> </a:t>
            </a:r>
            <a:r>
              <a:rPr lang="en-US" sz="1600" dirty="0" err="1"/>
              <a:t>giỏi</a:t>
            </a:r>
            <a:r>
              <a:rPr lang="en-US" sz="1600" dirty="0"/>
              <a:t>”);</a:t>
            </a:r>
          </a:p>
          <a:p>
            <a:pPr marL="0" indent="0">
              <a:buNone/>
            </a:pPr>
            <a:r>
              <a:rPr lang="en-US" sz="1600" dirty="0"/>
              <a:t>   }  </a:t>
            </a:r>
            <a:r>
              <a:rPr lang="en-US" sz="1600" dirty="0">
                <a:solidFill>
                  <a:schemeClr val="tx1"/>
                </a:solidFill>
              </a:rPr>
              <a:t>else if </a:t>
            </a:r>
            <a:r>
              <a:rPr lang="en-US" sz="1600" dirty="0"/>
              <a:t>(score&gt;=6.5 &amp;&amp; score &lt;8){</a:t>
            </a:r>
          </a:p>
          <a:p>
            <a:pPr marL="457200" lvl="1" indent="0">
              <a:buNone/>
            </a:pPr>
            <a:r>
              <a:rPr lang="en-US" sz="1600" dirty="0"/>
              <a:t>	</a:t>
            </a:r>
            <a:r>
              <a:rPr lang="en-US" sz="1600" dirty="0" err="1"/>
              <a:t>System.out.println</a:t>
            </a:r>
            <a:r>
              <a:rPr lang="en-US" sz="1600" dirty="0"/>
              <a:t>(“</a:t>
            </a:r>
            <a:r>
              <a:rPr lang="en-US" sz="1600" dirty="0" err="1"/>
              <a:t>Học</a:t>
            </a:r>
            <a:r>
              <a:rPr lang="en-US" sz="1600" dirty="0"/>
              <a:t> </a:t>
            </a:r>
            <a:r>
              <a:rPr lang="en-US" sz="1600" dirty="0" err="1"/>
              <a:t>sinh</a:t>
            </a:r>
            <a:r>
              <a:rPr lang="en-US" sz="1600" dirty="0"/>
              <a:t> </a:t>
            </a:r>
            <a:r>
              <a:rPr lang="en-US" sz="1600" dirty="0" err="1"/>
              <a:t>khá</a:t>
            </a:r>
            <a:r>
              <a:rPr lang="en-US" sz="1600" dirty="0"/>
              <a:t>”);</a:t>
            </a:r>
          </a:p>
          <a:p>
            <a:pPr marL="0" indent="0">
              <a:buNone/>
            </a:pPr>
            <a:r>
              <a:rPr lang="en-US" sz="1600" dirty="0"/>
              <a:t>   }  </a:t>
            </a:r>
            <a:r>
              <a:rPr lang="en-US" sz="1600" dirty="0">
                <a:solidFill>
                  <a:schemeClr val="tx1"/>
                </a:solidFill>
              </a:rPr>
              <a:t>else</a:t>
            </a:r>
            <a:r>
              <a:rPr lang="en-US" sz="1600" dirty="0"/>
              <a:t> {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sz="1600" dirty="0" err="1"/>
              <a:t>System.out.println</a:t>
            </a:r>
            <a:r>
              <a:rPr lang="en-US" sz="1600" dirty="0"/>
              <a:t>(“</a:t>
            </a:r>
            <a:r>
              <a:rPr lang="en-US" sz="1600" dirty="0" err="1"/>
              <a:t>Học</a:t>
            </a:r>
            <a:r>
              <a:rPr lang="en-US" sz="1600" dirty="0"/>
              <a:t> </a:t>
            </a:r>
            <a:r>
              <a:rPr lang="en-US" sz="1600" dirty="0" err="1"/>
              <a:t>sinh</a:t>
            </a:r>
            <a:r>
              <a:rPr lang="en-US" sz="1600" dirty="0"/>
              <a:t> TB”);</a:t>
            </a:r>
          </a:p>
          <a:p>
            <a:pPr marL="0" indent="0">
              <a:buNone/>
            </a:pPr>
            <a:r>
              <a:rPr lang="en-US" sz="1600" dirty="0"/>
              <a:t>   }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6D19F2-7E3C-4942-CC49-F3C134605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74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54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BC548-50DA-1A4C-B710-70A02FD0A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41B33-A6C1-4D4C-9934-4685F28E1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2560" y="1254672"/>
            <a:ext cx="7886026" cy="3888828"/>
          </a:xfrm>
        </p:spPr>
        <p:txBody>
          <a:bodyPr/>
          <a:lstStyle/>
          <a:p>
            <a:r>
              <a:rPr lang="en-US" sz="1600" dirty="0"/>
              <a:t>Cho </a:t>
            </a:r>
            <a:r>
              <a:rPr lang="en-US" sz="1600" dirty="0" err="1"/>
              <a:t>người</a:t>
            </a:r>
            <a:r>
              <a:rPr lang="en-US" sz="1600" dirty="0"/>
              <a:t> </a:t>
            </a:r>
            <a:r>
              <a:rPr lang="en-US" sz="1600" dirty="0" err="1"/>
              <a:t>dùng</a:t>
            </a:r>
            <a:r>
              <a:rPr lang="en-US" sz="1600" dirty="0"/>
              <a:t> </a:t>
            </a:r>
            <a:r>
              <a:rPr lang="en-US" sz="1600" dirty="0" err="1"/>
              <a:t>nhập</a:t>
            </a:r>
            <a:r>
              <a:rPr lang="en-US" sz="1600" dirty="0"/>
              <a:t> </a:t>
            </a:r>
            <a:r>
              <a:rPr lang="en-US" sz="1600" dirty="0" err="1"/>
              <a:t>vào</a:t>
            </a:r>
            <a:r>
              <a:rPr lang="en-US" sz="1600" dirty="0"/>
              <a:t> </a:t>
            </a:r>
            <a:r>
              <a:rPr lang="en-US" sz="1600" dirty="0" err="1"/>
              <a:t>giá</a:t>
            </a:r>
            <a:r>
              <a:rPr lang="en-US" sz="1600" dirty="0"/>
              <a:t> </a:t>
            </a:r>
            <a:r>
              <a:rPr lang="en-US" sz="1600" dirty="0" err="1"/>
              <a:t>trị</a:t>
            </a:r>
            <a:r>
              <a:rPr lang="en-US" sz="1600" dirty="0"/>
              <a:t> a, b</a:t>
            </a:r>
          </a:p>
          <a:p>
            <a:r>
              <a:rPr lang="en-US" sz="1600" dirty="0" err="1"/>
              <a:t>Giải</a:t>
            </a:r>
            <a:r>
              <a:rPr lang="en-US" sz="1600" dirty="0"/>
              <a:t> </a:t>
            </a:r>
            <a:r>
              <a:rPr lang="en-US" sz="1600" dirty="0" err="1"/>
              <a:t>phương</a:t>
            </a:r>
            <a:r>
              <a:rPr lang="en-US" sz="1600" dirty="0"/>
              <a:t> </a:t>
            </a:r>
            <a:r>
              <a:rPr lang="en-US" sz="1600" dirty="0" err="1"/>
              <a:t>trình</a:t>
            </a:r>
            <a:r>
              <a:rPr lang="en-US" sz="1600" dirty="0"/>
              <a:t> a*x + b = 0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C00000"/>
                </a:solidFill>
              </a:rPr>
              <a:t>Guide</a:t>
            </a:r>
            <a:r>
              <a:rPr lang="en-US" sz="1600" dirty="0"/>
              <a:t>: </a:t>
            </a:r>
          </a:p>
          <a:p>
            <a:pPr marL="114300" indent="0">
              <a:buNone/>
            </a:pPr>
            <a:r>
              <a:rPr lang="en-US" sz="1600" dirty="0"/>
              <a:t>             </a:t>
            </a:r>
            <a:r>
              <a:rPr lang="en-US" sz="1600" dirty="0" err="1"/>
              <a:t>Nếu</a:t>
            </a:r>
            <a:r>
              <a:rPr lang="en-US" sz="1600" dirty="0"/>
              <a:t> a &amp; b =0 -&gt; </a:t>
            </a:r>
            <a:r>
              <a:rPr lang="en-US" sz="1600" dirty="0" err="1"/>
              <a:t>Vô</a:t>
            </a:r>
            <a:r>
              <a:rPr lang="en-US" sz="1600" dirty="0"/>
              <a:t> </a:t>
            </a:r>
            <a:r>
              <a:rPr lang="en-US" sz="1600" dirty="0" err="1"/>
              <a:t>số</a:t>
            </a:r>
            <a:r>
              <a:rPr lang="en-US" sz="1600" dirty="0"/>
              <a:t> </a:t>
            </a:r>
            <a:r>
              <a:rPr lang="en-US" sz="1600" dirty="0" err="1"/>
              <a:t>nghiệm</a:t>
            </a:r>
            <a:endParaRPr lang="en-US" sz="1600" dirty="0"/>
          </a:p>
          <a:p>
            <a:pPr marL="114300" indent="0">
              <a:buNone/>
            </a:pPr>
            <a:r>
              <a:rPr lang="en-US" sz="1600" dirty="0"/>
              <a:t>             </a:t>
            </a:r>
            <a:r>
              <a:rPr lang="en-US" sz="1600" dirty="0" err="1"/>
              <a:t>Nếu</a:t>
            </a:r>
            <a:r>
              <a:rPr lang="en-US" sz="1600" dirty="0"/>
              <a:t> a=0, b != 0 -&gt; </a:t>
            </a:r>
            <a:r>
              <a:rPr lang="en-US" sz="1600" dirty="0" err="1"/>
              <a:t>Vô</a:t>
            </a:r>
            <a:r>
              <a:rPr lang="en-US" sz="1600" dirty="0"/>
              <a:t> </a:t>
            </a:r>
            <a:r>
              <a:rPr lang="en-US" sz="1600" dirty="0" err="1"/>
              <a:t>nghiệm</a:t>
            </a:r>
            <a:endParaRPr lang="en-US" sz="1600" dirty="0"/>
          </a:p>
          <a:p>
            <a:pPr marL="114300" indent="0">
              <a:buNone/>
            </a:pPr>
            <a:r>
              <a:rPr lang="en-US" sz="1600" dirty="0"/>
              <a:t>             x = -b/a;</a:t>
            </a:r>
          </a:p>
          <a:p>
            <a:endParaRPr lang="en-US" sz="1600" dirty="0"/>
          </a:p>
        </p:txBody>
      </p:sp>
      <p:sp>
        <p:nvSpPr>
          <p:cNvPr id="4" name="Google Shape;1422;p44">
            <a:extLst>
              <a:ext uri="{FF2B5EF4-FFF2-40B4-BE49-F238E27FC236}">
                <a16:creationId xmlns:a16="http://schemas.microsoft.com/office/drawing/2014/main" id="{73D442D5-EFE4-4325-A938-3C5AC23437D0}"/>
              </a:ext>
            </a:extLst>
          </p:cNvPr>
          <p:cNvSpPr/>
          <p:nvPr/>
        </p:nvSpPr>
        <p:spPr>
          <a:xfrm>
            <a:off x="1507725" y="3199086"/>
            <a:ext cx="168017" cy="170389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00AB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422;p44">
            <a:extLst>
              <a:ext uri="{FF2B5EF4-FFF2-40B4-BE49-F238E27FC236}">
                <a16:creationId xmlns:a16="http://schemas.microsoft.com/office/drawing/2014/main" id="{73D442D5-EFE4-4325-A938-3C5AC23437D0}"/>
              </a:ext>
            </a:extLst>
          </p:cNvPr>
          <p:cNvSpPr/>
          <p:nvPr/>
        </p:nvSpPr>
        <p:spPr>
          <a:xfrm>
            <a:off x="1507725" y="4110826"/>
            <a:ext cx="168017" cy="170389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00AB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422;p44">
            <a:extLst>
              <a:ext uri="{FF2B5EF4-FFF2-40B4-BE49-F238E27FC236}">
                <a16:creationId xmlns:a16="http://schemas.microsoft.com/office/drawing/2014/main" id="{73D442D5-EFE4-4325-A938-3C5AC23437D0}"/>
              </a:ext>
            </a:extLst>
          </p:cNvPr>
          <p:cNvSpPr/>
          <p:nvPr/>
        </p:nvSpPr>
        <p:spPr>
          <a:xfrm>
            <a:off x="1507725" y="3654956"/>
            <a:ext cx="168017" cy="170389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00AB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BB2081-4CA9-BC69-2961-2562D7A4C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74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62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BC548-50DA-1A4C-B710-70A02FD0A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41B33-A6C1-4D4C-9934-4685F28E1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5787" y="943099"/>
            <a:ext cx="7886026" cy="3888828"/>
          </a:xfrm>
        </p:spPr>
        <p:txBody>
          <a:bodyPr/>
          <a:lstStyle/>
          <a:p>
            <a:r>
              <a:rPr lang="en-US" sz="1400" dirty="0" err="1"/>
              <a:t>Phương</a:t>
            </a:r>
            <a:r>
              <a:rPr lang="en-US" sz="1400" dirty="0"/>
              <a:t> </a:t>
            </a:r>
            <a:r>
              <a:rPr lang="en-US" sz="1400" dirty="0" err="1"/>
              <a:t>trình</a:t>
            </a:r>
            <a:r>
              <a:rPr lang="en-US" sz="1400" dirty="0"/>
              <a:t> </a:t>
            </a:r>
            <a:r>
              <a:rPr lang="en-US" sz="1400" dirty="0" err="1"/>
              <a:t>bậc</a:t>
            </a:r>
            <a:r>
              <a:rPr lang="en-US" sz="1400" dirty="0"/>
              <a:t> 2 </a:t>
            </a:r>
            <a:r>
              <a:rPr lang="en-US" sz="1400" dirty="0" err="1"/>
              <a:t>có</a:t>
            </a:r>
            <a:r>
              <a:rPr lang="en-US" sz="1400" dirty="0"/>
              <a:t> </a:t>
            </a:r>
            <a:r>
              <a:rPr lang="en-US" sz="1400" dirty="0" err="1"/>
              <a:t>dạng</a:t>
            </a:r>
            <a:r>
              <a:rPr lang="en-US" sz="1400" dirty="0"/>
              <a:t>: a*x^2 + b*x +c = 0</a:t>
            </a:r>
          </a:p>
          <a:p>
            <a:r>
              <a:rPr lang="en-US" sz="1400" dirty="0" err="1"/>
              <a:t>Viết</a:t>
            </a:r>
            <a:r>
              <a:rPr lang="en-US" sz="1400" dirty="0"/>
              <a:t> </a:t>
            </a:r>
            <a:r>
              <a:rPr lang="en-US" sz="1400" dirty="0" err="1"/>
              <a:t>chương</a:t>
            </a:r>
            <a:r>
              <a:rPr lang="en-US" sz="1400" dirty="0"/>
              <a:t> </a:t>
            </a:r>
            <a:r>
              <a:rPr lang="en-US" sz="1400" dirty="0" err="1"/>
              <a:t>trình</a:t>
            </a:r>
            <a:r>
              <a:rPr lang="en-US" sz="1400" dirty="0"/>
              <a:t> </a:t>
            </a:r>
            <a:r>
              <a:rPr lang="en-US" sz="1400" dirty="0" err="1"/>
              <a:t>cho</a:t>
            </a:r>
            <a:r>
              <a:rPr lang="en-US" sz="1400" dirty="0"/>
              <a:t> </a:t>
            </a:r>
            <a:r>
              <a:rPr lang="en-US" sz="1400" dirty="0" err="1"/>
              <a:t>phép</a:t>
            </a:r>
            <a:r>
              <a:rPr lang="en-US" sz="1400" dirty="0"/>
              <a:t> </a:t>
            </a:r>
            <a:r>
              <a:rPr lang="en-US" sz="1400" dirty="0" err="1"/>
              <a:t>người</a:t>
            </a:r>
            <a:r>
              <a:rPr lang="en-US" sz="1400" dirty="0"/>
              <a:t> </a:t>
            </a:r>
            <a:r>
              <a:rPr lang="en-US" sz="1400" dirty="0" err="1"/>
              <a:t>dùng</a:t>
            </a:r>
            <a:r>
              <a:rPr lang="en-US" sz="1400" dirty="0"/>
              <a:t> </a:t>
            </a:r>
            <a:r>
              <a:rPr lang="en-US" sz="1400" dirty="0" err="1"/>
              <a:t>nhập</a:t>
            </a:r>
            <a:r>
              <a:rPr lang="en-US" sz="1400" dirty="0"/>
              <a:t> </a:t>
            </a:r>
            <a:r>
              <a:rPr lang="en-US" sz="1400" dirty="0" err="1"/>
              <a:t>vào</a:t>
            </a:r>
            <a:r>
              <a:rPr lang="en-US" sz="1400" dirty="0"/>
              <a:t> </a:t>
            </a:r>
            <a:r>
              <a:rPr lang="en-US" sz="1400" dirty="0" err="1"/>
              <a:t>giá</a:t>
            </a:r>
            <a:r>
              <a:rPr lang="en-US" sz="1400" dirty="0"/>
              <a:t> </a:t>
            </a:r>
            <a:r>
              <a:rPr lang="en-US" sz="1400" dirty="0" err="1"/>
              <a:t>trị</a:t>
            </a:r>
            <a:r>
              <a:rPr lang="en-US" sz="1400" dirty="0"/>
              <a:t> a, b, c</a:t>
            </a:r>
          </a:p>
          <a:p>
            <a:r>
              <a:rPr lang="en-US" sz="1400" dirty="0"/>
              <a:t>-&gt; </a:t>
            </a:r>
            <a:r>
              <a:rPr lang="en-US" sz="1400" dirty="0" err="1"/>
              <a:t>Giải</a:t>
            </a:r>
            <a:r>
              <a:rPr lang="en-US" sz="1400" dirty="0"/>
              <a:t> </a:t>
            </a:r>
            <a:r>
              <a:rPr lang="en-US" sz="1400" dirty="0" err="1"/>
              <a:t>phương</a:t>
            </a:r>
            <a:r>
              <a:rPr lang="en-US" sz="1400" dirty="0"/>
              <a:t> </a:t>
            </a:r>
            <a:r>
              <a:rPr lang="en-US" sz="1400" dirty="0" err="1"/>
              <a:t>trình</a:t>
            </a:r>
            <a:r>
              <a:rPr lang="en-US" sz="1400" dirty="0"/>
              <a:t> (</a:t>
            </a:r>
            <a:r>
              <a:rPr lang="en-US" sz="1400" dirty="0" err="1"/>
              <a:t>Tìm</a:t>
            </a:r>
            <a:r>
              <a:rPr lang="en-US" sz="1400" dirty="0"/>
              <a:t> x)</a:t>
            </a:r>
          </a:p>
          <a:p>
            <a:endParaRPr lang="en-US" sz="1400" dirty="0"/>
          </a:p>
          <a:p>
            <a:r>
              <a:rPr lang="en-US" sz="1400" dirty="0" err="1">
                <a:solidFill>
                  <a:srgbClr val="C00000"/>
                </a:solidFill>
              </a:rPr>
              <a:t>Gợi</a:t>
            </a:r>
            <a:r>
              <a:rPr lang="en-US" sz="1400" dirty="0">
                <a:solidFill>
                  <a:srgbClr val="C00000"/>
                </a:solidFill>
              </a:rPr>
              <a:t> ý</a:t>
            </a:r>
            <a:r>
              <a:rPr lang="en-US" sz="1400" dirty="0"/>
              <a:t>: </a:t>
            </a:r>
            <a:r>
              <a:rPr lang="en-US" sz="1400" dirty="0" err="1"/>
              <a:t>Kiểm</a:t>
            </a:r>
            <a:r>
              <a:rPr lang="en-US" sz="1400" dirty="0"/>
              <a:t> </a:t>
            </a:r>
            <a:r>
              <a:rPr lang="en-US" sz="1400" dirty="0" err="1"/>
              <a:t>tra</a:t>
            </a:r>
            <a:r>
              <a:rPr lang="en-US" sz="1400" dirty="0"/>
              <a:t> </a:t>
            </a:r>
            <a:r>
              <a:rPr lang="en-US" sz="1400" dirty="0" err="1"/>
              <a:t>xem</a:t>
            </a:r>
            <a:r>
              <a:rPr lang="en-US" sz="1400" dirty="0"/>
              <a:t> a=0?</a:t>
            </a:r>
          </a:p>
          <a:p>
            <a:r>
              <a:rPr lang="en-US" sz="1400" dirty="0" err="1"/>
              <a:t>Nếu</a:t>
            </a:r>
            <a:r>
              <a:rPr lang="en-US" sz="1400" dirty="0"/>
              <a:t> a!=0, </a:t>
            </a:r>
            <a:r>
              <a:rPr lang="en-US" sz="1400" dirty="0" err="1"/>
              <a:t>tính</a:t>
            </a:r>
            <a:r>
              <a:rPr lang="en-US" sz="1400" dirty="0"/>
              <a:t> </a:t>
            </a:r>
            <a:r>
              <a:rPr lang="en-US" sz="1400" dirty="0" err="1"/>
              <a:t>detal</a:t>
            </a:r>
            <a:r>
              <a:rPr lang="en-US" sz="1400" dirty="0"/>
              <a:t> = b^2 – 4ac</a:t>
            </a:r>
          </a:p>
          <a:p>
            <a:pPr marL="114300" indent="0">
              <a:buNone/>
            </a:pPr>
            <a:r>
              <a:rPr lang="en-US" sz="1400" dirty="0"/>
              <a:t>           </a:t>
            </a:r>
            <a:r>
              <a:rPr lang="en-US" sz="1400" dirty="0" err="1"/>
              <a:t>detal</a:t>
            </a:r>
            <a:r>
              <a:rPr lang="en-US" sz="1400" dirty="0"/>
              <a:t> &lt;0  -&gt; </a:t>
            </a:r>
            <a:r>
              <a:rPr lang="en-US" sz="1400" dirty="0" err="1"/>
              <a:t>vô</a:t>
            </a:r>
            <a:r>
              <a:rPr lang="en-US" sz="1400" dirty="0"/>
              <a:t> </a:t>
            </a:r>
            <a:r>
              <a:rPr lang="en-US" sz="1400" dirty="0" err="1"/>
              <a:t>nghiệm</a:t>
            </a:r>
            <a:endParaRPr lang="en-US" sz="1400" dirty="0"/>
          </a:p>
          <a:p>
            <a:pPr marL="114300" indent="0">
              <a:buNone/>
            </a:pPr>
            <a:r>
              <a:rPr lang="en-US" sz="1400" dirty="0"/>
              <a:t>           </a:t>
            </a:r>
            <a:r>
              <a:rPr lang="en-US" sz="1400" dirty="0" err="1"/>
              <a:t>detal</a:t>
            </a:r>
            <a:r>
              <a:rPr lang="en-US" sz="1400" dirty="0"/>
              <a:t> = 0  -&gt; x= -b/a</a:t>
            </a:r>
          </a:p>
          <a:p>
            <a:pPr marL="114300" indent="0">
              <a:buNone/>
            </a:pPr>
            <a:r>
              <a:rPr lang="en-US" sz="1400" dirty="0"/>
              <a:t>           </a:t>
            </a:r>
            <a:r>
              <a:rPr lang="en-US" sz="1400" dirty="0" err="1"/>
              <a:t>detal</a:t>
            </a:r>
            <a:r>
              <a:rPr lang="en-US" sz="1400" dirty="0"/>
              <a:t> &gt;0   -&gt; x1= (-b- sqrt(</a:t>
            </a:r>
            <a:r>
              <a:rPr lang="en-US" sz="1400" dirty="0" err="1"/>
              <a:t>detal</a:t>
            </a:r>
            <a:r>
              <a:rPr lang="en-US" sz="1400" dirty="0"/>
              <a:t>))/(2a) , x2 = (-b + sqrt(</a:t>
            </a:r>
            <a:r>
              <a:rPr lang="en-US" sz="1400" dirty="0" err="1"/>
              <a:t>detal</a:t>
            </a:r>
            <a:r>
              <a:rPr lang="en-US" sz="1400" dirty="0"/>
              <a:t>))/(2a) </a:t>
            </a:r>
          </a:p>
        </p:txBody>
      </p:sp>
      <p:sp>
        <p:nvSpPr>
          <p:cNvPr id="4" name="Google Shape;1422;p44">
            <a:extLst>
              <a:ext uri="{FF2B5EF4-FFF2-40B4-BE49-F238E27FC236}">
                <a16:creationId xmlns:a16="http://schemas.microsoft.com/office/drawing/2014/main" id="{73D442D5-EFE4-4325-A938-3C5AC23437D0}"/>
              </a:ext>
            </a:extLst>
          </p:cNvPr>
          <p:cNvSpPr/>
          <p:nvPr/>
        </p:nvSpPr>
        <p:spPr>
          <a:xfrm>
            <a:off x="1304524" y="3570289"/>
            <a:ext cx="168017" cy="170389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00AB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422;p44">
            <a:extLst>
              <a:ext uri="{FF2B5EF4-FFF2-40B4-BE49-F238E27FC236}">
                <a16:creationId xmlns:a16="http://schemas.microsoft.com/office/drawing/2014/main" id="{73D442D5-EFE4-4325-A938-3C5AC23437D0}"/>
              </a:ext>
            </a:extLst>
          </p:cNvPr>
          <p:cNvSpPr/>
          <p:nvPr/>
        </p:nvSpPr>
        <p:spPr>
          <a:xfrm>
            <a:off x="1301136" y="4382052"/>
            <a:ext cx="168017" cy="170389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00AB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422;p44">
            <a:extLst>
              <a:ext uri="{FF2B5EF4-FFF2-40B4-BE49-F238E27FC236}">
                <a16:creationId xmlns:a16="http://schemas.microsoft.com/office/drawing/2014/main" id="{73D442D5-EFE4-4325-A938-3C5AC23437D0}"/>
              </a:ext>
            </a:extLst>
          </p:cNvPr>
          <p:cNvSpPr/>
          <p:nvPr/>
        </p:nvSpPr>
        <p:spPr>
          <a:xfrm>
            <a:off x="1304524" y="3956732"/>
            <a:ext cx="168017" cy="170389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00AB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A7762B-0D8A-9C77-39E8-B4649DF56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181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BC548-50DA-1A4C-B710-70A02FD0A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41B33-A6C1-4D4C-9934-4685F28E1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986" y="1523893"/>
            <a:ext cx="8545628" cy="2772834"/>
          </a:xfrm>
        </p:spPr>
        <p:txBody>
          <a:bodyPr/>
          <a:lstStyle/>
          <a:p>
            <a:r>
              <a:rPr lang="vi-VN" sz="1600" dirty="0"/>
              <a:t>Viết chương trình nhập vào số điện sử dụng của tháng và tính tiền điện theo phương pháp lũy tiến</a:t>
            </a:r>
            <a:r>
              <a:rPr lang="en-US" sz="1600" dirty="0"/>
              <a:t>:</a:t>
            </a:r>
          </a:p>
          <a:p>
            <a:pPr marL="114300" indent="0">
              <a:buNone/>
            </a:pPr>
            <a:r>
              <a:rPr lang="en-US" sz="1600" dirty="0"/>
              <a:t>	</a:t>
            </a:r>
            <a:r>
              <a:rPr lang="vi-VN" sz="1600" dirty="0"/>
              <a:t> Nếu số điện sử dụng từ 0 đến 50 thì giá mỗi số điện là 1000 </a:t>
            </a:r>
            <a:endParaRPr lang="en-US" sz="1600" dirty="0"/>
          </a:p>
          <a:p>
            <a:pPr marL="114300" indent="0">
              <a:buNone/>
            </a:pPr>
            <a:r>
              <a:rPr lang="en-US" sz="1600" dirty="0"/>
              <a:t>	</a:t>
            </a:r>
            <a:r>
              <a:rPr lang="vi-VN" sz="1600" dirty="0"/>
              <a:t> Nếu số điện sử dụng trên 50 thì giá </a:t>
            </a:r>
            <a:r>
              <a:rPr lang="vi-VN" sz="1600" dirty="0">
                <a:solidFill>
                  <a:srgbClr val="FF0000"/>
                </a:solidFill>
              </a:rPr>
              <a:t>mỗi số điện vượt hạn mức </a:t>
            </a:r>
            <a:r>
              <a:rPr lang="vi-VN" sz="1600" dirty="0"/>
              <a:t>là 1200</a:t>
            </a:r>
            <a:endParaRPr lang="en-US" sz="1600" dirty="0"/>
          </a:p>
        </p:txBody>
      </p:sp>
      <p:sp>
        <p:nvSpPr>
          <p:cNvPr id="4" name="Google Shape;1422;p44">
            <a:extLst>
              <a:ext uri="{FF2B5EF4-FFF2-40B4-BE49-F238E27FC236}">
                <a16:creationId xmlns:a16="http://schemas.microsoft.com/office/drawing/2014/main" id="{73D442D5-EFE4-4325-A938-3C5AC23437D0}"/>
              </a:ext>
            </a:extLst>
          </p:cNvPr>
          <p:cNvSpPr/>
          <p:nvPr/>
        </p:nvSpPr>
        <p:spPr>
          <a:xfrm>
            <a:off x="1135191" y="2426338"/>
            <a:ext cx="168017" cy="170389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00AB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422;p44">
            <a:extLst>
              <a:ext uri="{FF2B5EF4-FFF2-40B4-BE49-F238E27FC236}">
                <a16:creationId xmlns:a16="http://schemas.microsoft.com/office/drawing/2014/main" id="{73D442D5-EFE4-4325-A938-3C5AC23437D0}"/>
              </a:ext>
            </a:extLst>
          </p:cNvPr>
          <p:cNvSpPr/>
          <p:nvPr/>
        </p:nvSpPr>
        <p:spPr>
          <a:xfrm>
            <a:off x="1135190" y="2825115"/>
            <a:ext cx="168017" cy="170389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00AB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BF5FF3-E62D-839B-6097-AF95C652A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344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BC548-50DA-1A4C-B710-70A02FD0A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41B33-A6C1-4D4C-9934-4685F28E1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986" y="1523893"/>
            <a:ext cx="8545628" cy="2772834"/>
          </a:xfrm>
        </p:spPr>
        <p:txBody>
          <a:bodyPr/>
          <a:lstStyle/>
          <a:p>
            <a:r>
              <a:rPr lang="vi-VN" sz="1600" dirty="0"/>
              <a:t>Viết chương trình nhập vào </a:t>
            </a:r>
            <a:r>
              <a:rPr lang="en-US" sz="1600" dirty="0"/>
              <a:t>username </a:t>
            </a:r>
            <a:r>
              <a:rPr lang="en-US" sz="1600" dirty="0" err="1"/>
              <a:t>và</a:t>
            </a:r>
            <a:r>
              <a:rPr lang="en-US" sz="1600" dirty="0"/>
              <a:t> password:</a:t>
            </a:r>
          </a:p>
          <a:p>
            <a:r>
              <a:rPr lang="en-US" sz="1600" dirty="0" err="1"/>
              <a:t>Kiểm</a:t>
            </a:r>
            <a:r>
              <a:rPr lang="en-US" sz="1600" dirty="0"/>
              <a:t> </a:t>
            </a:r>
            <a:r>
              <a:rPr lang="en-US" sz="1600" dirty="0" err="1"/>
              <a:t>tra</a:t>
            </a:r>
            <a:r>
              <a:rPr lang="en-US" sz="1600" dirty="0"/>
              <a:t> </a:t>
            </a:r>
            <a:r>
              <a:rPr lang="en-US" sz="1600" dirty="0" err="1"/>
              <a:t>xem</a:t>
            </a:r>
            <a:r>
              <a:rPr lang="en-US" sz="1600" dirty="0"/>
              <a:t> username </a:t>
            </a:r>
            <a:r>
              <a:rPr lang="en-US" sz="1600" dirty="0" err="1"/>
              <a:t>và</a:t>
            </a:r>
            <a:r>
              <a:rPr lang="en-US" sz="1600" dirty="0"/>
              <a:t> password </a:t>
            </a:r>
            <a:r>
              <a:rPr lang="en-US" sz="1600" dirty="0" err="1"/>
              <a:t>khi</a:t>
            </a:r>
            <a:r>
              <a:rPr lang="en-US" sz="1600" dirty="0"/>
              <a:t> </a:t>
            </a:r>
            <a:r>
              <a:rPr lang="en-US" sz="1600" dirty="0" err="1"/>
              <a:t>người</a:t>
            </a:r>
            <a:r>
              <a:rPr lang="en-US" sz="1600" dirty="0"/>
              <a:t> dung </a:t>
            </a:r>
            <a:r>
              <a:rPr lang="en-US" sz="1600" dirty="0" err="1"/>
              <a:t>nhập</a:t>
            </a:r>
            <a:r>
              <a:rPr lang="en-US" sz="1600" dirty="0"/>
              <a:t> </a:t>
            </a:r>
            <a:r>
              <a:rPr lang="en-US" sz="1600" dirty="0" err="1"/>
              <a:t>vào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trùng</a:t>
            </a:r>
            <a:r>
              <a:rPr lang="en-US" sz="1600" dirty="0"/>
              <a:t> </a:t>
            </a:r>
            <a:r>
              <a:rPr lang="en-US" sz="1600" dirty="0" err="1"/>
              <a:t>với</a:t>
            </a:r>
            <a:r>
              <a:rPr lang="en-US" sz="1600" dirty="0"/>
              <a:t> username </a:t>
            </a:r>
            <a:r>
              <a:rPr lang="en-US" sz="1600" dirty="0" err="1"/>
              <a:t>và</a:t>
            </a:r>
            <a:r>
              <a:rPr lang="en-US" sz="1600" dirty="0"/>
              <a:t> password </a:t>
            </a:r>
            <a:r>
              <a:rPr lang="en-US" sz="1600" dirty="0" err="1"/>
              <a:t>trên</a:t>
            </a:r>
            <a:r>
              <a:rPr lang="en-US" sz="1600" dirty="0"/>
              <a:t> </a:t>
            </a:r>
            <a:r>
              <a:rPr lang="en-US" sz="1600" dirty="0" err="1"/>
              <a:t>hệ</a:t>
            </a:r>
            <a:r>
              <a:rPr lang="en-US" sz="1600" dirty="0"/>
              <a:t> </a:t>
            </a:r>
            <a:r>
              <a:rPr lang="en-US" sz="1600" dirty="0" err="1"/>
              <a:t>thống</a:t>
            </a:r>
            <a:r>
              <a:rPr lang="en-US" sz="1600" dirty="0"/>
              <a:t> hay </a:t>
            </a:r>
            <a:r>
              <a:rPr lang="en-US" sz="1600" dirty="0" err="1"/>
              <a:t>không</a:t>
            </a:r>
            <a:endParaRPr lang="en-US" sz="1600" dirty="0"/>
          </a:p>
          <a:p>
            <a:pPr marL="114300" indent="0">
              <a:buNone/>
            </a:pPr>
            <a:r>
              <a:rPr lang="en-US" sz="1600" dirty="0"/>
              <a:t>	</a:t>
            </a:r>
            <a:r>
              <a:rPr lang="vi-VN" sz="1600" dirty="0"/>
              <a:t>Nếu </a:t>
            </a:r>
            <a:r>
              <a:rPr lang="en-US" sz="1600" dirty="0"/>
              <a:t>username </a:t>
            </a:r>
            <a:r>
              <a:rPr lang="en-US" sz="1600" dirty="0" err="1"/>
              <a:t>hoặc</a:t>
            </a:r>
            <a:r>
              <a:rPr lang="en-US" sz="1600" dirty="0"/>
              <a:t> password </a:t>
            </a:r>
            <a:r>
              <a:rPr lang="en-US" sz="1600" dirty="0" err="1"/>
              <a:t>sai</a:t>
            </a:r>
            <a:r>
              <a:rPr lang="en-US" sz="1600" dirty="0"/>
              <a:t> -&gt; in </a:t>
            </a:r>
            <a:r>
              <a:rPr lang="en-US" sz="1600" dirty="0" err="1"/>
              <a:t>ra</a:t>
            </a:r>
            <a:r>
              <a:rPr lang="en-US" sz="1600" dirty="0"/>
              <a:t> </a:t>
            </a:r>
            <a:r>
              <a:rPr lang="en-US" sz="1600" dirty="0" err="1"/>
              <a:t>thông</a:t>
            </a:r>
            <a:r>
              <a:rPr lang="en-US" sz="1600" dirty="0"/>
              <a:t> </a:t>
            </a:r>
            <a:r>
              <a:rPr lang="en-US" sz="1600" dirty="0" err="1"/>
              <a:t>báo</a:t>
            </a:r>
            <a:r>
              <a:rPr lang="en-US" sz="1600" dirty="0"/>
              <a:t> “</a:t>
            </a:r>
            <a:r>
              <a:rPr lang="en-US" sz="1600" dirty="0" err="1"/>
              <a:t>Tài</a:t>
            </a:r>
            <a:r>
              <a:rPr lang="en-US" sz="1600" dirty="0"/>
              <a:t> </a:t>
            </a:r>
            <a:r>
              <a:rPr lang="en-US" sz="1600" dirty="0" err="1"/>
              <a:t>khoản</a:t>
            </a:r>
            <a:r>
              <a:rPr lang="en-US" sz="1600" dirty="0"/>
              <a:t> </a:t>
            </a:r>
            <a:r>
              <a:rPr lang="en-US" sz="1600" dirty="0" err="1"/>
              <a:t>không</a:t>
            </a:r>
            <a:r>
              <a:rPr lang="en-US" sz="1600" dirty="0"/>
              <a:t> 	</a:t>
            </a:r>
            <a:r>
              <a:rPr lang="en-US" sz="1600" dirty="0" err="1"/>
              <a:t>tồn</a:t>
            </a:r>
            <a:r>
              <a:rPr lang="en-US" sz="1600" dirty="0"/>
              <a:t> </a:t>
            </a:r>
            <a:r>
              <a:rPr lang="en-US" sz="1600" dirty="0" err="1"/>
              <a:t>tại</a:t>
            </a:r>
            <a:r>
              <a:rPr lang="en-US" sz="1600" dirty="0"/>
              <a:t>, </a:t>
            </a:r>
            <a:r>
              <a:rPr lang="en-US" sz="1600" dirty="0" err="1"/>
              <a:t>vui</a:t>
            </a:r>
            <a:r>
              <a:rPr lang="en-US" sz="1600" dirty="0"/>
              <a:t> long </a:t>
            </a:r>
            <a:r>
              <a:rPr lang="en-US" sz="1600" dirty="0" err="1"/>
              <a:t>thử</a:t>
            </a:r>
            <a:r>
              <a:rPr lang="en-US" sz="1600" dirty="0"/>
              <a:t> </a:t>
            </a:r>
            <a:r>
              <a:rPr lang="en-US" sz="1600" dirty="0" err="1"/>
              <a:t>lại</a:t>
            </a:r>
            <a:r>
              <a:rPr lang="en-US" sz="1600" dirty="0"/>
              <a:t>”</a:t>
            </a:r>
          </a:p>
          <a:p>
            <a:pPr marL="114300" indent="0">
              <a:buNone/>
            </a:pPr>
            <a:r>
              <a:rPr lang="en-US" sz="1600" dirty="0"/>
              <a:t>	</a:t>
            </a:r>
            <a:r>
              <a:rPr lang="vi-VN" sz="1600" dirty="0"/>
              <a:t> Nếu</a:t>
            </a:r>
            <a:r>
              <a:rPr lang="en-US" sz="1600" dirty="0"/>
              <a:t> </a:t>
            </a:r>
            <a:r>
              <a:rPr lang="en-US" sz="1600" dirty="0" err="1"/>
              <a:t>đúng</a:t>
            </a:r>
            <a:r>
              <a:rPr lang="en-US" sz="1600" dirty="0"/>
              <a:t> -&gt; In </a:t>
            </a:r>
            <a:r>
              <a:rPr lang="en-US" sz="1600" dirty="0" err="1"/>
              <a:t>ra</a:t>
            </a:r>
            <a:r>
              <a:rPr lang="en-US" sz="1600" dirty="0"/>
              <a:t> “</a:t>
            </a:r>
            <a:r>
              <a:rPr lang="en-US" sz="1600" dirty="0" err="1"/>
              <a:t>Đăng</a:t>
            </a:r>
            <a:r>
              <a:rPr lang="en-US" sz="1600" dirty="0"/>
              <a:t> </a:t>
            </a:r>
            <a:r>
              <a:rPr lang="en-US" sz="1600" dirty="0" err="1"/>
              <a:t>nhập</a:t>
            </a:r>
            <a:r>
              <a:rPr lang="en-US" sz="1600" dirty="0"/>
              <a:t> </a:t>
            </a:r>
            <a:r>
              <a:rPr lang="en-US" sz="1600" dirty="0" err="1"/>
              <a:t>thành</a:t>
            </a:r>
            <a:r>
              <a:rPr lang="en-US" sz="1600" dirty="0"/>
              <a:t> </a:t>
            </a:r>
            <a:r>
              <a:rPr lang="en-US" sz="1600" dirty="0" err="1"/>
              <a:t>công</a:t>
            </a:r>
            <a:r>
              <a:rPr lang="en-US" sz="1600" dirty="0"/>
              <a:t>”</a:t>
            </a:r>
          </a:p>
          <a:p>
            <a:pPr marL="114300" indent="0">
              <a:buNone/>
            </a:pPr>
            <a:r>
              <a:rPr lang="en-US" sz="1600" dirty="0"/>
              <a:t>!! Username </a:t>
            </a:r>
            <a:r>
              <a:rPr lang="en-US" sz="1600" dirty="0" err="1"/>
              <a:t>trên</a:t>
            </a:r>
            <a:r>
              <a:rPr lang="en-US" sz="1600" dirty="0"/>
              <a:t> </a:t>
            </a:r>
            <a:r>
              <a:rPr lang="en-US" sz="1600" dirty="0" err="1"/>
              <a:t>hệ</a:t>
            </a:r>
            <a:r>
              <a:rPr lang="en-US" sz="1600" dirty="0"/>
              <a:t> </a:t>
            </a:r>
            <a:r>
              <a:rPr lang="en-US" sz="1600" dirty="0" err="1"/>
              <a:t>thống</a:t>
            </a:r>
            <a:r>
              <a:rPr lang="en-US" sz="1600" dirty="0"/>
              <a:t>: </a:t>
            </a:r>
            <a:r>
              <a:rPr lang="en-US" sz="1600" dirty="0" err="1"/>
              <a:t>techmaster</a:t>
            </a:r>
            <a:r>
              <a:rPr lang="en-US" sz="1600" dirty="0"/>
              <a:t> – password: </a:t>
            </a:r>
            <a:r>
              <a:rPr lang="en-US" sz="1600" dirty="0" err="1"/>
              <a:t>hoclacoviec</a:t>
            </a:r>
            <a:endParaRPr lang="en-US" sz="1600" dirty="0"/>
          </a:p>
          <a:p>
            <a:pPr marL="114300" indent="0">
              <a:buNone/>
            </a:pPr>
            <a:endParaRPr lang="en-US" sz="1600" dirty="0"/>
          </a:p>
        </p:txBody>
      </p:sp>
      <p:sp>
        <p:nvSpPr>
          <p:cNvPr id="4" name="Google Shape;1422;p44">
            <a:extLst>
              <a:ext uri="{FF2B5EF4-FFF2-40B4-BE49-F238E27FC236}">
                <a16:creationId xmlns:a16="http://schemas.microsoft.com/office/drawing/2014/main" id="{73D442D5-EFE4-4325-A938-3C5AC23437D0}"/>
              </a:ext>
            </a:extLst>
          </p:cNvPr>
          <p:cNvSpPr/>
          <p:nvPr/>
        </p:nvSpPr>
        <p:spPr>
          <a:xfrm>
            <a:off x="1135190" y="3705308"/>
            <a:ext cx="168017" cy="170389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00AB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422;p44">
            <a:extLst>
              <a:ext uri="{FF2B5EF4-FFF2-40B4-BE49-F238E27FC236}">
                <a16:creationId xmlns:a16="http://schemas.microsoft.com/office/drawing/2014/main" id="{73D442D5-EFE4-4325-A938-3C5AC23437D0}"/>
              </a:ext>
            </a:extLst>
          </p:cNvPr>
          <p:cNvSpPr/>
          <p:nvPr/>
        </p:nvSpPr>
        <p:spPr>
          <a:xfrm>
            <a:off x="967173" y="2910310"/>
            <a:ext cx="168017" cy="170389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00AB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BC388B-B032-D7E8-176B-56D01A215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36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BC548-50DA-1A4C-B710-70A02FD0A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Case </a:t>
            </a:r>
            <a:endParaRPr lang="x-none" dirty="0"/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3924BE7A-49E3-4DB4-AF59-CBCA2D185B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3861207"/>
              </p:ext>
            </p:extLst>
          </p:nvPr>
        </p:nvGraphicFramePr>
        <p:xfrm>
          <a:off x="1217655" y="1551094"/>
          <a:ext cx="6806744" cy="2816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1B0A572-B4AE-BF94-C379-3F6B54583B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88657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master" id="{1923EB98-9606-B44D-A68A-36334CEC6D99}" vid="{F7F63856-23F9-044A-A089-532876F80378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Streamline</Template>
  <TotalTime>9356</TotalTime>
  <Words>1185</Words>
  <Application>Microsoft Office PowerPoint</Application>
  <PresentationFormat>On-screen Show (16:9)</PresentationFormat>
  <Paragraphs>126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Courier New</vt:lpstr>
      <vt:lpstr>Lato</vt:lpstr>
      <vt:lpstr>Roboto</vt:lpstr>
      <vt:lpstr>Verdana</vt:lpstr>
      <vt:lpstr>Wingdings</vt:lpstr>
      <vt:lpstr>Streamline</vt:lpstr>
      <vt:lpstr>PowerPoint Presentation</vt:lpstr>
      <vt:lpstr>PowerPoint Presentation</vt:lpstr>
      <vt:lpstr>If – Else Statement</vt:lpstr>
      <vt:lpstr>If – Else Statement</vt:lpstr>
      <vt:lpstr>Bài tập</vt:lpstr>
      <vt:lpstr>Bài tập</vt:lpstr>
      <vt:lpstr>Bài tập</vt:lpstr>
      <vt:lpstr>Bài tập</vt:lpstr>
      <vt:lpstr>Switch Case </vt:lpstr>
      <vt:lpstr>Switch Case </vt:lpstr>
      <vt:lpstr>Bài tập - Switch Case </vt:lpstr>
      <vt:lpstr>Bài tập</vt:lpstr>
      <vt:lpstr>Vòng lặp</vt:lpstr>
      <vt:lpstr>Bài tập</vt:lpstr>
      <vt:lpstr>PowerPoint Presentation</vt:lpstr>
      <vt:lpstr>Bài tập</vt:lpstr>
      <vt:lpstr>Bài tập</vt:lpstr>
      <vt:lpstr>BTVN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chuẩn Techmaster</dc:title>
  <dc:creator>Microsoft Office User</dc:creator>
  <cp:lastModifiedBy>chu đạt</cp:lastModifiedBy>
  <cp:revision>35</cp:revision>
  <cp:lastPrinted>2019-08-12T07:52:59Z</cp:lastPrinted>
  <dcterms:created xsi:type="dcterms:W3CDTF">2022-02-05T02:03:30Z</dcterms:created>
  <dcterms:modified xsi:type="dcterms:W3CDTF">2024-08-16T14:43:12Z</dcterms:modified>
</cp:coreProperties>
</file>